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15"/>
  </p:notesMasterIdLst>
  <p:sldIdLst>
    <p:sldId id="3646" r:id="rId3"/>
    <p:sldId id="3548" r:id="rId4"/>
    <p:sldId id="3594" r:id="rId5"/>
    <p:sldId id="3593" r:id="rId6"/>
    <p:sldId id="3592" r:id="rId7"/>
    <p:sldId id="3591" r:id="rId8"/>
    <p:sldId id="3590" r:id="rId9"/>
    <p:sldId id="3589" r:id="rId10"/>
    <p:sldId id="3588" r:id="rId11"/>
    <p:sldId id="3587" r:id="rId12"/>
    <p:sldId id="3586" r:id="rId13"/>
    <p:sldId id="3605" r:id="rId14"/>
    <p:sldId id="3606" r:id="rId15"/>
    <p:sldId id="3614" r:id="rId16"/>
    <p:sldId id="3607" r:id="rId17"/>
    <p:sldId id="3613" r:id="rId18"/>
    <p:sldId id="3612" r:id="rId19"/>
    <p:sldId id="3611" r:id="rId20"/>
    <p:sldId id="3610" r:id="rId21"/>
    <p:sldId id="3609" r:id="rId22"/>
    <p:sldId id="3608" r:id="rId23"/>
    <p:sldId id="3618" r:id="rId24"/>
    <p:sldId id="3617" r:id="rId25"/>
    <p:sldId id="3616" r:id="rId26"/>
    <p:sldId id="3615" r:id="rId27"/>
    <p:sldId id="3619" r:id="rId28"/>
    <p:sldId id="3620" r:id="rId29"/>
    <p:sldId id="3621" r:id="rId30"/>
    <p:sldId id="3622" r:id="rId31"/>
    <p:sldId id="3623" r:id="rId32"/>
    <p:sldId id="3624" r:id="rId33"/>
    <p:sldId id="3625" r:id="rId34"/>
    <p:sldId id="3626" r:id="rId35"/>
    <p:sldId id="3627" r:id="rId36"/>
    <p:sldId id="3628" r:id="rId37"/>
    <p:sldId id="3636" r:id="rId38"/>
    <p:sldId id="3635" r:id="rId39"/>
    <p:sldId id="3634" r:id="rId40"/>
    <p:sldId id="3633" r:id="rId41"/>
    <p:sldId id="3632" r:id="rId42"/>
    <p:sldId id="3637" r:id="rId43"/>
    <p:sldId id="3638" r:id="rId44"/>
    <p:sldId id="3631" r:id="rId45"/>
    <p:sldId id="3630" r:id="rId46"/>
    <p:sldId id="3629" r:id="rId47"/>
    <p:sldId id="3639" r:id="rId48"/>
    <p:sldId id="3640" r:id="rId49"/>
    <p:sldId id="3642" r:id="rId50"/>
    <p:sldId id="3641" r:id="rId51"/>
    <p:sldId id="3643" r:id="rId52"/>
    <p:sldId id="3645" r:id="rId53"/>
    <p:sldId id="3644" r:id="rId54"/>
    <p:sldId id="912" r:id="rId55"/>
    <p:sldId id="3647" r:id="rId56"/>
    <p:sldId id="3662" r:id="rId57"/>
    <p:sldId id="3663" r:id="rId58"/>
    <p:sldId id="3664" r:id="rId59"/>
    <p:sldId id="3665" r:id="rId60"/>
    <p:sldId id="3666" r:id="rId61"/>
    <p:sldId id="3688" r:id="rId62"/>
    <p:sldId id="3667" r:id="rId63"/>
    <p:sldId id="3689" r:id="rId64"/>
    <p:sldId id="3690" r:id="rId65"/>
    <p:sldId id="3691" r:id="rId66"/>
    <p:sldId id="3692" r:id="rId67"/>
    <p:sldId id="3680" r:id="rId68"/>
    <p:sldId id="3668" r:id="rId69"/>
    <p:sldId id="3669" r:id="rId70"/>
    <p:sldId id="3670" r:id="rId71"/>
    <p:sldId id="3671" r:id="rId72"/>
    <p:sldId id="3674" r:id="rId73"/>
    <p:sldId id="3673" r:id="rId74"/>
    <p:sldId id="3675" r:id="rId75"/>
    <p:sldId id="3676" r:id="rId76"/>
    <p:sldId id="3677" r:id="rId77"/>
    <p:sldId id="3678" r:id="rId78"/>
    <p:sldId id="3679" r:id="rId79"/>
    <p:sldId id="3681" r:id="rId80"/>
    <p:sldId id="3682" r:id="rId81"/>
    <p:sldId id="3683" r:id="rId82"/>
    <p:sldId id="3685" r:id="rId83"/>
    <p:sldId id="3684" r:id="rId84"/>
    <p:sldId id="3687" r:id="rId85"/>
    <p:sldId id="3686" r:id="rId86"/>
    <p:sldId id="3693" r:id="rId87"/>
    <p:sldId id="3694" r:id="rId88"/>
    <p:sldId id="3695" r:id="rId89"/>
    <p:sldId id="3696" r:id="rId90"/>
    <p:sldId id="3697" r:id="rId91"/>
    <p:sldId id="3698" r:id="rId92"/>
    <p:sldId id="3699" r:id="rId93"/>
    <p:sldId id="3700" r:id="rId94"/>
    <p:sldId id="3701" r:id="rId95"/>
    <p:sldId id="3702" r:id="rId96"/>
    <p:sldId id="3703" r:id="rId97"/>
    <p:sldId id="3704" r:id="rId98"/>
    <p:sldId id="3705" r:id="rId99"/>
    <p:sldId id="3706" r:id="rId100"/>
    <p:sldId id="3707" r:id="rId101"/>
    <p:sldId id="3549" r:id="rId102"/>
    <p:sldId id="3550" r:id="rId103"/>
    <p:sldId id="3551" r:id="rId104"/>
    <p:sldId id="3552" r:id="rId105"/>
    <p:sldId id="3558" r:id="rId106"/>
    <p:sldId id="3557" r:id="rId107"/>
    <p:sldId id="3560" r:id="rId108"/>
    <p:sldId id="3559" r:id="rId109"/>
    <p:sldId id="3556" r:id="rId110"/>
    <p:sldId id="3555" r:id="rId111"/>
    <p:sldId id="3561" r:id="rId112"/>
    <p:sldId id="3562" r:id="rId113"/>
    <p:sldId id="3566"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Sposato" initials="AS" lastIdx="1" clrIdx="0"/>
  <p:cmAuthor id="2" name="Arvind S"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069388"/>
    <a:srgbClr val="FBE5D6"/>
    <a:srgbClr val="1A2F5E"/>
    <a:srgbClr val="265F92"/>
    <a:srgbClr val="FEFEFE"/>
    <a:srgbClr val="FF423A"/>
    <a:srgbClr val="009999"/>
    <a:srgbClr val="9999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5" d="100"/>
          <a:sy n="65" d="100"/>
        </p:scale>
        <p:origin x="1330" y="36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D2F32-7EE9-4C9F-9BE1-828C87BC71A3}" type="datetimeFigureOut">
              <a:rPr lang="en-IN" smtClean="0"/>
              <a:t>22-03-2023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2C313-44CF-4AED-9E02-59B1D4B2FE2B}"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71664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2168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96434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350090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6155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2711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284509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759292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3875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54039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6771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158080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591597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4088168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71164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22941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0231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926102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481377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7953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C1B4004B-483E-3FBB-0000-74CEE3BD1FB6}"/>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72CBBAAB-5067-11E5-012B-A7A02015972F}"/>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681176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DFA1C07E-CC9E-AA29-7C2F-2095CD2F49EB}"/>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Text Placeholder 2">
            <a:extLst>
              <a:ext uri="{FF2B5EF4-FFF2-40B4-BE49-F238E27FC236}">
                <a16:creationId xmlns:a16="http://schemas.microsoft.com/office/drawing/2014/main" id="{5F6981C7-6C5A-4418-AAE0-3D2B77931C5F}"/>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CD66A382-E403-77D0-EB80-9B9BCAFE1CF6}"/>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Text Placeholder 2">
            <a:extLst>
              <a:ext uri="{FF2B5EF4-FFF2-40B4-BE49-F238E27FC236}">
                <a16:creationId xmlns:a16="http://schemas.microsoft.com/office/drawing/2014/main" id="{1A014D02-BAEF-DE38-93F1-870A299FDB8C}"/>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00E72DFB-3C8F-EB1C-C296-F2E589F6F0EA}"/>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Text Placeholder 2">
            <a:extLst>
              <a:ext uri="{FF2B5EF4-FFF2-40B4-BE49-F238E27FC236}">
                <a16:creationId xmlns:a16="http://schemas.microsoft.com/office/drawing/2014/main" id="{F0D2E376-BAD3-8316-2C8B-DB97EEFA6EB6}"/>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3C931815-BDD6-888C-89E2-9D50CBF34EB8}"/>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Text Placeholder 2">
            <a:extLst>
              <a:ext uri="{FF2B5EF4-FFF2-40B4-BE49-F238E27FC236}">
                <a16:creationId xmlns:a16="http://schemas.microsoft.com/office/drawing/2014/main" id="{1E321BC9-8C21-D504-0A30-AFDA04F49176}"/>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C05235B3-E3F8-30DB-0512-909E82806E3D}"/>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Text Placeholder 2">
            <a:extLst>
              <a:ext uri="{FF2B5EF4-FFF2-40B4-BE49-F238E27FC236}">
                <a16:creationId xmlns:a16="http://schemas.microsoft.com/office/drawing/2014/main" id="{FCA8856C-A2E8-3C03-8D7F-B4E9AD1B8E2A}"/>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8E37B5A9-DE64-2125-A073-DA61EBAEEC84}"/>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Text Placeholder 2">
            <a:extLst>
              <a:ext uri="{FF2B5EF4-FFF2-40B4-BE49-F238E27FC236}">
                <a16:creationId xmlns:a16="http://schemas.microsoft.com/office/drawing/2014/main" id="{EF36118C-94FD-73F2-108E-7D205360E3F4}"/>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8C1372D-B23D-FCE1-23EB-B67472397BB3}"/>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Text Placeholder 2">
            <a:extLst>
              <a:ext uri="{FF2B5EF4-FFF2-40B4-BE49-F238E27FC236}">
                <a16:creationId xmlns:a16="http://schemas.microsoft.com/office/drawing/2014/main" id="{2E52C394-DBC0-31D3-109D-AA67A20E18CD}"/>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F5253B6-5337-58EA-CAEE-94EB6F30BD06}"/>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Text Placeholder 2">
            <a:extLst>
              <a:ext uri="{FF2B5EF4-FFF2-40B4-BE49-F238E27FC236}">
                <a16:creationId xmlns:a16="http://schemas.microsoft.com/office/drawing/2014/main" id="{0DF8FFE4-2DF1-5DD0-3F54-D25D7D7B529B}"/>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1AA3CD8E-B026-EE46-6BA2-F7D23C2344FB}"/>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Text Placeholder 2">
            <a:extLst>
              <a:ext uri="{FF2B5EF4-FFF2-40B4-BE49-F238E27FC236}">
                <a16:creationId xmlns:a16="http://schemas.microsoft.com/office/drawing/2014/main" id="{4402491D-35F9-385B-B99F-7C7A724F9091}"/>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EDC7DB2E-4873-1163-1F20-11629A152119}"/>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Text Placeholder 2">
            <a:extLst>
              <a:ext uri="{FF2B5EF4-FFF2-40B4-BE49-F238E27FC236}">
                <a16:creationId xmlns:a16="http://schemas.microsoft.com/office/drawing/2014/main" id="{AEE262C8-837B-373E-C5C2-74E1D02579C1}"/>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71787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21DA3F44-2D36-B082-0E33-59A4B6A52E5F}"/>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Text Placeholder 2">
            <a:extLst>
              <a:ext uri="{FF2B5EF4-FFF2-40B4-BE49-F238E27FC236}">
                <a16:creationId xmlns:a16="http://schemas.microsoft.com/office/drawing/2014/main" id="{4F7F2A88-B6D8-4FD9-CB45-BACEB9468496}"/>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22058793-271C-4931-2D5A-E4CABE365745}"/>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Text Placeholder 2">
            <a:extLst>
              <a:ext uri="{FF2B5EF4-FFF2-40B4-BE49-F238E27FC236}">
                <a16:creationId xmlns:a16="http://schemas.microsoft.com/office/drawing/2014/main" id="{89E18465-C23C-A211-F5D0-3955D8971173}"/>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9D0EF605-7292-4D28-FE8B-7EAA75C3813B}"/>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Text Placeholder 2">
            <a:extLst>
              <a:ext uri="{FF2B5EF4-FFF2-40B4-BE49-F238E27FC236}">
                <a16:creationId xmlns:a16="http://schemas.microsoft.com/office/drawing/2014/main" id="{A5836A1F-8383-E10E-7948-112634119C26}"/>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4C94B348-75D2-E509-004D-D13F6E018404}"/>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Text Placeholder 2">
            <a:extLst>
              <a:ext uri="{FF2B5EF4-FFF2-40B4-BE49-F238E27FC236}">
                <a16:creationId xmlns:a16="http://schemas.microsoft.com/office/drawing/2014/main" id="{B384D448-4F33-C652-2383-009BE8FA00E5}"/>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57C37C7A-818C-0390-3CE5-3C4953ABF68F}"/>
              </a:ext>
            </a:extLst>
          </p:cNvPr>
          <p:cNvSpPr>
            <a:spLocks noGrp="1" noRot="1" noChangeAspect="1" noChangeArrowheads="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Text Placeholder 2">
            <a:extLst>
              <a:ext uri="{FF2B5EF4-FFF2-40B4-BE49-F238E27FC236}">
                <a16:creationId xmlns:a16="http://schemas.microsoft.com/office/drawing/2014/main" id="{EBCDEA7D-3B17-5379-42D3-DBCCB8BB54E7}"/>
              </a:ext>
            </a:extLst>
          </p:cNvPr>
          <p:cNvSpPr>
            <a:spLocks noGrp="1" noChangeArrowheads="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701898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37245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080986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3364940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3692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468727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95723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5564134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790815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9539662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08031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3975224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959457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099909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1241717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0085543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514143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422378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68161"/>
            <a:ext cx="2743200" cy="365125"/>
          </a:xfrm>
        </p:spPr>
        <p:txBody>
          <a:bodyPr/>
          <a:lstStyle>
            <a:lvl1pPr>
              <a:defRPr>
                <a:solidFill>
                  <a:schemeClr val="bg1"/>
                </a:solidFill>
              </a:defRPr>
            </a:lvl1pPr>
          </a:lstStyle>
          <a:p>
            <a:fld id="{89A6A7EA-7F64-1D4C-A27A-5146934A05F5}" type="datetimeFigureOut">
              <a:rPr lang="en-US" smtClean="0"/>
              <a:t>3/22/2023</a:t>
            </a:fld>
            <a:endParaRPr lang="en-US"/>
          </a:p>
        </p:txBody>
      </p:sp>
      <p:sp>
        <p:nvSpPr>
          <p:cNvPr id="5" name="Footer Placeholder 4"/>
          <p:cNvSpPr>
            <a:spLocks noGrp="1"/>
          </p:cNvSpPr>
          <p:nvPr>
            <p:ph type="ftr" sz="quarter" idx="11"/>
          </p:nvPr>
        </p:nvSpPr>
        <p:spPr>
          <a:xfrm>
            <a:off x="4038600" y="6468161"/>
            <a:ext cx="4114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610600" y="6468161"/>
            <a:ext cx="2743200" cy="365125"/>
          </a:xfrm>
        </p:spPr>
        <p:txBody>
          <a:bodyPr/>
          <a:lstStyle>
            <a:lvl1pPr>
              <a:defRPr>
                <a:solidFill>
                  <a:schemeClr val="bg1"/>
                </a:solidFill>
              </a:defRPr>
            </a:lvl1pPr>
          </a:lstStyle>
          <a:p>
            <a:fld id="{9A4718B0-5FC1-0F4D-A6D0-F80FDE495861}" type="slidenum">
              <a:rPr lang="en-US" smtClean="0"/>
              <a:t>‹#›</a:t>
            </a:fld>
            <a:endParaRPr lang="en-US"/>
          </a:p>
        </p:txBody>
      </p:sp>
      <p:sp>
        <p:nvSpPr>
          <p:cNvPr id="14" name="TextBox 13"/>
          <p:cNvSpPr txBox="1"/>
          <p:nvPr userDrawn="1"/>
        </p:nvSpPr>
        <p:spPr>
          <a:xfrm>
            <a:off x="826640" y="5820015"/>
            <a:ext cx="1909690" cy="369332"/>
          </a:xfrm>
          <a:prstGeom prst="rect">
            <a:avLst/>
          </a:prstGeom>
          <a:noFill/>
        </p:spPr>
        <p:txBody>
          <a:bodyPr wrap="none" rtlCol="0">
            <a:spAutoFit/>
          </a:bodyPr>
          <a:lstStyle/>
          <a:p>
            <a:r>
              <a:rPr lang="en-US">
                <a:solidFill>
                  <a:schemeClr val="bg1"/>
                </a:solidFill>
                <a:latin typeface="+mj-lt"/>
              </a:rPr>
              <a:t>www.erplogic.com</a:t>
            </a:r>
          </a:p>
        </p:txBody>
      </p:sp>
      <p:pic>
        <p:nvPicPr>
          <p:cNvPr id="8" name="Picture 12"/>
          <p:cNvPicPr preferRelativeResize="0"/>
          <p:nvPr userDrawn="1"/>
        </p:nvPicPr>
        <p:blipFill>
          <a:blip r:embed="rId2">
            <a:extLst>
              <a:ext uri="{28A0092B-C50C-407E-A947-70E740481C1C}">
                <a14:useLocalDpi xmlns:a14="http://schemas.microsoft.com/office/drawing/2010/main" val="0"/>
              </a:ext>
            </a:extLst>
          </a:blip>
          <a:stretch>
            <a:fillRect/>
          </a:stretch>
        </p:blipFill>
        <p:spPr bwMode="auto">
          <a:xfrm>
            <a:off x="0" y="-798227"/>
            <a:ext cx="12192000" cy="763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3"/>
          <p:cNvGrpSpPr/>
          <p:nvPr userDrawn="1"/>
        </p:nvGrpSpPr>
        <p:grpSpPr>
          <a:xfrm>
            <a:off x="153966" y="317370"/>
            <a:ext cx="2668365" cy="1054230"/>
            <a:chOff x="1300034" y="4593536"/>
            <a:chExt cx="3975100" cy="1538293"/>
          </a:xfrm>
        </p:grpSpPr>
        <p:sp>
          <p:nvSpPr>
            <p:cNvPr id="10" name="object 4"/>
            <p:cNvSpPr/>
            <p:nvPr/>
          </p:nvSpPr>
          <p:spPr>
            <a:xfrm>
              <a:off x="1300034" y="4593536"/>
              <a:ext cx="3975100" cy="736600"/>
            </a:xfrm>
            <a:prstGeom prst="rect">
              <a:avLst/>
            </a:prstGeom>
            <a:blipFill>
              <a:blip r:embed="rId3" cstate="print"/>
              <a:stretch>
                <a:fillRect/>
              </a:stretch>
            </a:blipFill>
          </p:spPr>
          <p:txBody>
            <a:bodyPr wrap="square" lIns="0" tIns="0" rIns="0" bIns="0" rtlCol="0"/>
            <a:lstStyle/>
            <a:p>
              <a:endParaRPr/>
            </a:p>
          </p:txBody>
        </p:sp>
        <p:sp>
          <p:nvSpPr>
            <p:cNvPr id="11" name="object 5"/>
            <p:cNvSpPr/>
            <p:nvPr/>
          </p:nvSpPr>
          <p:spPr>
            <a:xfrm>
              <a:off x="1515147" y="5549003"/>
              <a:ext cx="964693" cy="582826"/>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a:fillRect/>
          </a:stretch>
        </p:blipFill>
        <p:spPr>
          <a:xfrm>
            <a:off x="0" y="0"/>
            <a:ext cx="12192000" cy="6858000"/>
          </a:xfrm>
          <a:prstGeom prst="rect">
            <a:avLst/>
          </a:prstGeom>
        </p:spPr>
      </p:pic>
      <p:sp>
        <p:nvSpPr>
          <p:cNvPr id="10" name="Subtitle 2"/>
          <p:cNvSpPr>
            <a:spLocks noGrp="1"/>
          </p:cNvSpPr>
          <p:nvPr>
            <p:ph type="subTitle" idx="13" hasCustomPrompt="1"/>
          </p:nvPr>
        </p:nvSpPr>
        <p:spPr>
          <a:xfrm>
            <a:off x="800319" y="3504682"/>
            <a:ext cx="10488828" cy="646331"/>
          </a:xfrm>
        </p:spPr>
        <p:txBody>
          <a:bodyPr>
            <a:noAutofit/>
          </a:bodyPr>
          <a:lstStyle>
            <a:lvl1pPr marL="0" indent="0" algn="l">
              <a:buNone/>
              <a:defRPr lang="en-US" sz="3600" b="1" kern="1200" dirty="0">
                <a:solidFill>
                  <a:srgbClr val="FD5708"/>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Thank You!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6A7EA-7F64-1D4C-A27A-5146934A05F5}"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4718B0-5FC1-0F4D-A6D0-F80FDE49586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eneral Slide">
    <p:spTree>
      <p:nvGrpSpPr>
        <p:cNvPr id="1" name="Shape 1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0" y="0"/>
            <a:ext cx="12192000" cy="6858000"/>
          </a:xfrm>
          <a:prstGeom prst="rect">
            <a:avLst/>
          </a:prstGeom>
        </p:spPr>
      </p:pic>
      <p:sp>
        <p:nvSpPr>
          <p:cNvPr id="2" name="Title 1"/>
          <p:cNvSpPr>
            <a:spLocks noGrp="1"/>
          </p:cNvSpPr>
          <p:nvPr>
            <p:ph type="ctrTitle"/>
          </p:nvPr>
        </p:nvSpPr>
        <p:spPr>
          <a:xfrm>
            <a:off x="790398" y="3293411"/>
            <a:ext cx="6976700" cy="618478"/>
          </a:xfrm>
        </p:spPr>
        <p:txBody>
          <a:bodyPr anchor="b">
            <a:noAutofit/>
          </a:bodyPr>
          <a:lstStyle>
            <a:lvl1pPr algn="l">
              <a:defRPr sz="3600" b="1">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790398" y="3912841"/>
            <a:ext cx="5231028" cy="505795"/>
          </a:xfrm>
        </p:spPr>
        <p:txBody>
          <a:bodyPr>
            <a:normAutofit/>
          </a:bodyPr>
          <a:lstStyle>
            <a:lvl1pPr marL="0" indent="0" algn="l" defTabSz="914400" rtl="0" eaLnBrk="1" latinLnBrk="0" hangingPunct="1">
              <a:buNone/>
              <a:defRPr lang="en-US" sz="3000" kern="1200" dirty="0">
                <a:solidFill>
                  <a:srgbClr val="FD5708"/>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468161"/>
            <a:ext cx="2743200" cy="365125"/>
          </a:xfrm>
        </p:spPr>
        <p:txBody>
          <a:bodyPr/>
          <a:lstStyle>
            <a:lvl1pPr>
              <a:defRPr>
                <a:solidFill>
                  <a:schemeClr val="bg1"/>
                </a:solidFill>
              </a:defRPr>
            </a:lvl1pPr>
          </a:lstStyle>
          <a:p>
            <a:fld id="{89A6A7EA-7F64-1D4C-A27A-5146934A05F5}" type="datetimeFigureOut">
              <a:rPr lang="en-US" smtClean="0"/>
              <a:t>3/22/2023</a:t>
            </a:fld>
            <a:endParaRPr lang="en-US"/>
          </a:p>
        </p:txBody>
      </p:sp>
      <p:sp>
        <p:nvSpPr>
          <p:cNvPr id="5" name="Footer Placeholder 4"/>
          <p:cNvSpPr>
            <a:spLocks noGrp="1"/>
          </p:cNvSpPr>
          <p:nvPr>
            <p:ph type="ftr" sz="quarter" idx="11"/>
          </p:nvPr>
        </p:nvSpPr>
        <p:spPr>
          <a:xfrm>
            <a:off x="4038600" y="6468161"/>
            <a:ext cx="4114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610600" y="6468161"/>
            <a:ext cx="2743200" cy="365125"/>
          </a:xfrm>
        </p:spPr>
        <p:txBody>
          <a:bodyPr/>
          <a:lstStyle>
            <a:lvl1pPr>
              <a:defRPr>
                <a:solidFill>
                  <a:schemeClr val="bg1"/>
                </a:solidFill>
              </a:defRPr>
            </a:lvl1pPr>
          </a:lstStyle>
          <a:p>
            <a:fld id="{9A4718B0-5FC1-0F4D-A6D0-F80FDE495861}" type="slidenum">
              <a:rPr lang="en-US" smtClean="0"/>
              <a:t>‹#›</a:t>
            </a:fld>
            <a:endParaRPr lang="en-US"/>
          </a:p>
        </p:txBody>
      </p:sp>
      <p:sp>
        <p:nvSpPr>
          <p:cNvPr id="14" name="TextBox 13"/>
          <p:cNvSpPr txBox="1"/>
          <p:nvPr userDrawn="1"/>
        </p:nvSpPr>
        <p:spPr>
          <a:xfrm>
            <a:off x="826640" y="5820015"/>
            <a:ext cx="1909690" cy="369332"/>
          </a:xfrm>
          <a:prstGeom prst="rect">
            <a:avLst/>
          </a:prstGeom>
          <a:noFill/>
        </p:spPr>
        <p:txBody>
          <a:bodyPr wrap="none" rtlCol="0">
            <a:spAutoFit/>
          </a:bodyPr>
          <a:lstStyle/>
          <a:p>
            <a:r>
              <a:rPr lang="en-US">
                <a:solidFill>
                  <a:schemeClr val="bg1"/>
                </a:solidFill>
                <a:latin typeface="+mj-lt"/>
              </a:rPr>
              <a:t>www.erplogic.com</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14604"/>
            <a:ext cx="12192000" cy="6858000"/>
          </a:xfrm>
          <a:prstGeom prst="rect">
            <a:avLst/>
          </a:prstGeom>
          <a:solidFill>
            <a:srgbClr val="F8F9FB"/>
          </a:solidFill>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pic>
        <p:nvPicPr>
          <p:cNvPr id="5" name="Graphic 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67946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7302"/>
            <a:ext cx="12192000" cy="6858000"/>
          </a:xfrm>
          <a:prstGeom prst="rect">
            <a:avLst/>
          </a:prstGeom>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pic>
        <p:nvPicPr>
          <p:cNvPr id="13" name="Graphic 1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67946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rcRect/>
          <a:stretch>
            <a:fillRect/>
          </a:stretch>
        </p:blipFill>
        <p:spPr>
          <a:xfrm>
            <a:off x="0" y="1560"/>
            <a:ext cx="12192000" cy="6858000"/>
          </a:xfrm>
          <a:prstGeom prst="rect">
            <a:avLst/>
          </a:prstGeom>
        </p:spPr>
      </p:pic>
      <p:sp>
        <p:nvSpPr>
          <p:cNvPr id="7" name="Title 1"/>
          <p:cNvSpPr>
            <a:spLocks noGrp="1"/>
          </p:cNvSpPr>
          <p:nvPr>
            <p:ph type="ctrTitle"/>
          </p:nvPr>
        </p:nvSpPr>
        <p:spPr>
          <a:xfrm>
            <a:off x="838200" y="1415261"/>
            <a:ext cx="5231027" cy="2387600"/>
          </a:xfrm>
        </p:spPr>
        <p:txBody>
          <a:bodyPr anchor="b">
            <a:normAutofit/>
          </a:bodyPr>
          <a:lstStyle>
            <a:lvl1pPr algn="l">
              <a:defRPr sz="3200">
                <a:solidFill>
                  <a:srgbClr val="00007E"/>
                </a:solidFill>
              </a:defRPr>
            </a:lvl1pPr>
          </a:lstStyle>
          <a:p>
            <a:r>
              <a:rPr lang="en-US"/>
              <a:t>Click to edit Master title style</a:t>
            </a:r>
          </a:p>
        </p:txBody>
      </p:sp>
      <p:sp>
        <p:nvSpPr>
          <p:cNvPr id="8" name="Subtitle 2"/>
          <p:cNvSpPr>
            <a:spLocks noGrp="1"/>
          </p:cNvSpPr>
          <p:nvPr>
            <p:ph type="subTitle" idx="1"/>
          </p:nvPr>
        </p:nvSpPr>
        <p:spPr>
          <a:xfrm>
            <a:off x="838200" y="3894936"/>
            <a:ext cx="5231028" cy="1655762"/>
          </a:xfrm>
        </p:spPr>
        <p:txBody>
          <a:bodyPr/>
          <a:lstStyle>
            <a:lvl1pPr marL="0" indent="0" algn="l">
              <a:buNone/>
              <a:defRPr sz="2400">
                <a:solidFill>
                  <a:schemeClr val="bg2">
                    <a:lumMod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0" name="TextBox 9"/>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2667" b="90000" l="54089" r="98200">
                        <a14:foregroundMark x1="55489" y1="41333" x2="55489" y2="41333"/>
                        <a14:foregroundMark x1="55289" y1="40196" x2="55289" y2="40196"/>
                        <a14:foregroundMark x1="57111" y1="38863" x2="54111" y2="42863"/>
                        <a14:foregroundMark x1="54956" y1="39255" x2="54956" y2="39255"/>
                        <a14:foregroundMark x1="88067" y1="8902" x2="88067" y2="8902"/>
                        <a14:foregroundMark x1="98244" y1="81176" x2="98244" y2="81176"/>
                        <a14:foregroundMark x1="97711" y1="81569" x2="97711" y2="81569"/>
                        <a14:foregroundMark x1="71889" y1="14784" x2="85067" y2="4745"/>
                        <a14:foregroundMark x1="85067" y1="4745" x2="85067" y2="4745"/>
                        <a14:foregroundMark x1="80356" y1="13294" x2="80356" y2="13294"/>
                        <a14:foregroundMark x1="81000" y1="12902" x2="94489" y2="2667"/>
                        <a14:foregroundMark x1="94489" y1="2667" x2="94489" y2="2667"/>
                      </a14:backgroundRemoval>
                    </a14:imgEffect>
                  </a14:imgLayer>
                </a14:imgProps>
              </a:ext>
              <a:ext uri="{28A0092B-C50C-407E-A947-70E740481C1C}">
                <a14:useLocalDpi xmlns:a14="http://schemas.microsoft.com/office/drawing/2010/main" val="0"/>
              </a:ext>
            </a:extLst>
          </a:blip>
          <a:srcRect l="51428"/>
          <a:stretch>
            <a:fillRect/>
          </a:stretch>
        </p:blipFill>
        <p:spPr>
          <a:xfrm>
            <a:off x="6294120" y="-14400"/>
            <a:ext cx="5921829" cy="6887209"/>
          </a:xfrm>
          <a:prstGeom prst="rect">
            <a:avLst/>
          </a:prstGeom>
          <a:solidFill>
            <a:srgbClr val="00007E"/>
          </a:solidFill>
        </p:spPr>
      </p:pic>
      <p:sp>
        <p:nvSpPr>
          <p:cNvPr id="11"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2" name="Straight Connector 11"/>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4" name="TextBox 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39742" y="5767302"/>
            <a:ext cx="1965600" cy="6794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2" name="TextBox 11"/>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3" name="TextBox 12"/>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pic>
        <p:nvPicPr>
          <p:cNvPr id="14" name="Graphic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67946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2" name="Rectangle 1"/>
          <p:cNvSpPr/>
          <p:nvPr userDrawn="1"/>
        </p:nvSpPr>
        <p:spPr>
          <a:xfrm>
            <a:off x="864972"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95640"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pic>
        <p:nvPicPr>
          <p:cNvPr id="15" name="Graphic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67946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14604"/>
            <a:ext cx="12192000" cy="6858000"/>
          </a:xfrm>
          <a:prstGeom prst="rect">
            <a:avLst/>
          </a:prstGeom>
          <a:solidFill>
            <a:srgbClr val="F8F9FB"/>
          </a:solidFill>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sp>
        <p:nvSpPr>
          <p:cNvPr id="17" name="TextBox 16"/>
          <p:cNvSpPr txBox="1"/>
          <p:nvPr userDrawn="1"/>
        </p:nvSpPr>
        <p:spPr>
          <a:xfrm>
            <a:off x="2667000" y="6537838"/>
            <a:ext cx="4390850" cy="261610"/>
          </a:xfrm>
          <a:prstGeom prst="rect">
            <a:avLst/>
          </a:prstGeom>
          <a:noFill/>
        </p:spPr>
        <p:txBody>
          <a:bodyPr wrap="square" rtlCol="0">
            <a:spAutoFit/>
          </a:bodyPr>
          <a:lstStyle/>
          <a:p>
            <a:pPr algn="r"/>
            <a:r>
              <a:rPr lang="en-US" sz="1100">
                <a:solidFill>
                  <a:schemeClr val="bg1"/>
                </a:solidFill>
                <a:latin typeface="Calibri Light" panose="020F0302020204030204"/>
              </a:rPr>
              <a:t>2400 Meadowbrook Parkway; Duluth, GA 30096 | www.erplogic.com</a:t>
            </a:r>
          </a:p>
        </p:txBody>
      </p:sp>
      <p:pic>
        <p:nvPicPr>
          <p:cNvPr id="16" name="Graphic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530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12192000" cy="62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148648"/>
            <a:ext cx="10515600" cy="454667"/>
          </a:xfrm>
        </p:spPr>
        <p:txBody>
          <a:bodyPr>
            <a:noAutofit/>
          </a:bodyPr>
          <a:lstStyle>
            <a:lvl1pPr>
              <a:defRPr sz="2800" baseline="0">
                <a:solidFill>
                  <a:schemeClr val="tx1"/>
                </a:solidFill>
              </a:defRPr>
            </a:lvl1pPr>
          </a:lstStyle>
          <a:p>
            <a:r>
              <a:rPr lang="en-US" dirty="0"/>
              <a:t>Click to edit Master title style</a:t>
            </a:r>
          </a:p>
        </p:txBody>
      </p:sp>
      <p:cxnSp>
        <p:nvCxnSpPr>
          <p:cNvPr id="10" name="Straight Connector 9"/>
          <p:cNvCxnSpPr/>
          <p:nvPr userDrawn="1"/>
        </p:nvCxnSpPr>
        <p:spPr>
          <a:xfrm>
            <a:off x="713761" y="115092"/>
            <a:ext cx="0" cy="48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userDrawn="1"/>
        </p:nvCxnSpPr>
        <p:spPr>
          <a:xfrm>
            <a:off x="0" y="6409794"/>
            <a:ext cx="12192000" cy="24714"/>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4" name="TextBox 13"/>
          <p:cNvSpPr txBox="1"/>
          <p:nvPr userDrawn="1"/>
        </p:nvSpPr>
        <p:spPr>
          <a:xfrm>
            <a:off x="1249552" y="6536299"/>
            <a:ext cx="1636571" cy="246221"/>
          </a:xfrm>
          <a:prstGeom prst="rect">
            <a:avLst/>
          </a:prstGeom>
          <a:noFill/>
        </p:spPr>
        <p:txBody>
          <a:bodyPr wrap="square" rtlCol="0">
            <a:spAutoFit/>
          </a:bodyPr>
          <a:lstStyle/>
          <a:p>
            <a:pPr algn="ctr"/>
            <a:r>
              <a:rPr lang="en-US" sz="1000" dirty="0">
                <a:solidFill>
                  <a:schemeClr val="tx1"/>
                </a:solidFill>
                <a:latin typeface="Calibri Light" panose="020F0302020204030204"/>
              </a:rPr>
              <a:t>CONFIDENTIAL RESTRICTED</a:t>
            </a:r>
            <a:endParaRPr lang="en-IN" sz="1000" dirty="0">
              <a:solidFill>
                <a:schemeClr val="tx1"/>
              </a:solidFill>
              <a:latin typeface="Calibri Light" panose="020F0302020204030204"/>
            </a:endParaRPr>
          </a:p>
        </p:txBody>
      </p:sp>
      <p:pic>
        <p:nvPicPr>
          <p:cNvPr id="4" name="Picture 3"/>
          <p:cNvPicPr>
            <a:picLocks noChangeAspect="1"/>
          </p:cNvPicPr>
          <p:nvPr userDrawn="1"/>
        </p:nvPicPr>
        <p:blipFill>
          <a:blip r:embed="rId2"/>
          <a:stretch>
            <a:fillRect/>
          </a:stretch>
        </p:blipFill>
        <p:spPr>
          <a:xfrm>
            <a:off x="179108" y="6442915"/>
            <a:ext cx="659091" cy="386740"/>
          </a:xfrm>
          <a:prstGeom prst="rect">
            <a:avLst/>
          </a:prstGeom>
        </p:spPr>
      </p:pic>
      <p:sp>
        <p:nvSpPr>
          <p:cNvPr id="11" name="TextBox 10"/>
          <p:cNvSpPr txBox="1"/>
          <p:nvPr userDrawn="1"/>
        </p:nvSpPr>
        <p:spPr>
          <a:xfrm>
            <a:off x="3825795" y="6527898"/>
            <a:ext cx="4540410" cy="276999"/>
          </a:xfrm>
          <a:prstGeom prst="rect">
            <a:avLst/>
          </a:prstGeom>
          <a:noFill/>
        </p:spPr>
        <p:txBody>
          <a:bodyPr wrap="none" rtlCol="0">
            <a:spAutoFit/>
          </a:bodyPr>
          <a:lstStyle/>
          <a:p>
            <a:r>
              <a:rPr lang="en-US" sz="1200" b="1" dirty="0">
                <a:solidFill>
                  <a:srgbClr val="002060"/>
                </a:solidFill>
              </a:rPr>
              <a:t>The Best Run Businesses Run SAP Powered By ERP Logic Solutions</a:t>
            </a:r>
          </a:p>
        </p:txBody>
      </p:sp>
      <p:cxnSp>
        <p:nvCxnSpPr>
          <p:cNvPr id="12" name="Straight Connector 11"/>
          <p:cNvCxnSpPr/>
          <p:nvPr userDrawn="1"/>
        </p:nvCxnSpPr>
        <p:spPr>
          <a:xfrm>
            <a:off x="298938" y="680628"/>
            <a:ext cx="11623431" cy="0"/>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8294" y="205755"/>
            <a:ext cx="2188307" cy="42215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Effect>
                      <a14:colorTemperature colorTemp="5300"/>
                    </a14:imgEffect>
                  </a14:imgLayer>
                </a14:imgProps>
              </a:ext>
            </a:extLst>
          </a:blip>
          <a:srcRect t="48873" r="13106" b="9658"/>
          <a:stretch>
            <a:fillRect/>
          </a:stretch>
        </p:blipFill>
        <p:spPr>
          <a:xfrm>
            <a:off x="0" y="1811488"/>
            <a:ext cx="12192000" cy="4093305"/>
          </a:xfrm>
          <a:prstGeom prst="rect">
            <a:avLst/>
          </a:prstGeom>
        </p:spPr>
      </p:pic>
      <p:sp>
        <p:nvSpPr>
          <p:cNvPr id="7" name="Rectangle 6"/>
          <p:cNvSpPr/>
          <p:nvPr userDrawn="1"/>
        </p:nvSpPr>
        <p:spPr>
          <a:xfrm>
            <a:off x="0" y="1811488"/>
            <a:ext cx="12192000" cy="4093305"/>
          </a:xfrm>
          <a:prstGeom prst="rect">
            <a:avLst/>
          </a:prstGeom>
          <a:solidFill>
            <a:srgbClr val="00007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5" name="Straight Connector 14"/>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6"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1" name="TextBox 10"/>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2" name="TextBox 11"/>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pic>
        <p:nvPicPr>
          <p:cNvPr id="10" name="Graphic 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07300" y="405903"/>
            <a:ext cx="1965600" cy="67946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a:fillRect/>
          </a:stretch>
        </p:blipFill>
        <p:spPr>
          <a:xfrm>
            <a:off x="0" y="0"/>
            <a:ext cx="12192000" cy="6858000"/>
          </a:xfrm>
          <a:prstGeom prst="rect">
            <a:avLst/>
          </a:prstGeom>
        </p:spPr>
      </p:pic>
      <p:sp>
        <p:nvSpPr>
          <p:cNvPr id="10" name="Subtitle 2"/>
          <p:cNvSpPr>
            <a:spLocks noGrp="1"/>
          </p:cNvSpPr>
          <p:nvPr>
            <p:ph type="subTitle" idx="13" hasCustomPrompt="1"/>
          </p:nvPr>
        </p:nvSpPr>
        <p:spPr>
          <a:xfrm>
            <a:off x="800319" y="3504682"/>
            <a:ext cx="10488828" cy="646331"/>
          </a:xfrm>
        </p:spPr>
        <p:txBody>
          <a:bodyPr>
            <a:noAutofit/>
          </a:bodyPr>
          <a:lstStyle>
            <a:lvl1pPr marL="0" indent="0" algn="l">
              <a:buNone/>
              <a:defRPr lang="en-US" sz="3600" b="1" kern="1200" dirty="0">
                <a:solidFill>
                  <a:srgbClr val="FD5708"/>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Thank You!</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A54491-DEA0-7368-A1B2-49658C348727}"/>
              </a:ext>
            </a:extLst>
          </p:cNvPr>
          <p:cNvSpPr txBox="1">
            <a:spLocks noChangeArrowheads="1"/>
          </p:cNvSpPr>
          <p:nvPr userDrawn="1"/>
        </p:nvSpPr>
        <p:spPr bwMode="auto">
          <a:xfrm>
            <a:off x="827617" y="5819775"/>
            <a:ext cx="1936299" cy="369332"/>
          </a:xfrm>
          <a:prstGeom prst="rect">
            <a:avLst/>
          </a:prstGeom>
          <a:no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800">
                <a:solidFill>
                  <a:schemeClr val="bg1"/>
                </a:solidFill>
                <a:latin typeface="Calibri" panose="020F0502020204030204" pitchFamily="34" charset="0"/>
              </a:rPr>
              <a:t>www.erplogic.com</a:t>
            </a:r>
          </a:p>
        </p:txBody>
      </p:sp>
      <p:pic>
        <p:nvPicPr>
          <p:cNvPr id="3" name="Picture 12">
            <a:extLst>
              <a:ext uri="{FF2B5EF4-FFF2-40B4-BE49-F238E27FC236}">
                <a16:creationId xmlns:a16="http://schemas.microsoft.com/office/drawing/2014/main" id="{9453E9EE-BAF9-49A6-1B65-3B893667D2E7}"/>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8513"/>
            <a:ext cx="12192000" cy="763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object 3">
            <a:extLst>
              <a:ext uri="{FF2B5EF4-FFF2-40B4-BE49-F238E27FC236}">
                <a16:creationId xmlns:a16="http://schemas.microsoft.com/office/drawing/2014/main" id="{BCA41D13-D2EE-D0EE-BAE1-518DBAC21C6C}"/>
              </a:ext>
            </a:extLst>
          </p:cNvPr>
          <p:cNvGrpSpPr>
            <a:grpSpLocks/>
          </p:cNvGrpSpPr>
          <p:nvPr userDrawn="1"/>
        </p:nvGrpSpPr>
        <p:grpSpPr bwMode="auto">
          <a:xfrm>
            <a:off x="154517" y="317500"/>
            <a:ext cx="2667000" cy="1054100"/>
            <a:chOff x="1300034" y="4593536"/>
            <a:chExt cx="3975100" cy="1538293"/>
          </a:xfrm>
        </p:grpSpPr>
        <p:sp>
          <p:nvSpPr>
            <p:cNvPr id="5" name="object 4">
              <a:extLst>
                <a:ext uri="{FF2B5EF4-FFF2-40B4-BE49-F238E27FC236}">
                  <a16:creationId xmlns:a16="http://schemas.microsoft.com/office/drawing/2014/main" id="{895193A0-6802-C7C7-2E72-7AA9B9045B45}"/>
                </a:ext>
              </a:extLst>
            </p:cNvPr>
            <p:cNvSpPr>
              <a:spLocks noChangeArrowheads="1"/>
            </p:cNvSpPr>
            <p:nvPr/>
          </p:nvSpPr>
          <p:spPr bwMode="auto">
            <a:xfrm>
              <a:off x="1300034" y="4593536"/>
              <a:ext cx="3975100" cy="736713"/>
            </a:xfrm>
            <a:prstGeom prst="rect">
              <a:avLst/>
            </a:prstGeom>
            <a:blipFill dpi="0" rotWithShape="1">
              <a:blip r:embed="rId3"/>
              <a:srcRect/>
              <a:stretch>
                <a:fillRect/>
              </a:stretch>
            </a:blipFill>
            <a:ln>
              <a:noFill/>
            </a:ln>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sz="1800"/>
            </a:p>
          </p:txBody>
        </p:sp>
        <p:sp>
          <p:nvSpPr>
            <p:cNvPr id="6" name="object 5">
              <a:extLst>
                <a:ext uri="{FF2B5EF4-FFF2-40B4-BE49-F238E27FC236}">
                  <a16:creationId xmlns:a16="http://schemas.microsoft.com/office/drawing/2014/main" id="{6561F9F9-5BC7-57B4-B294-C674FCEAA87B}"/>
                </a:ext>
              </a:extLst>
            </p:cNvPr>
            <p:cNvSpPr>
              <a:spLocks noChangeArrowheads="1"/>
            </p:cNvSpPr>
            <p:nvPr/>
          </p:nvSpPr>
          <p:spPr bwMode="auto">
            <a:xfrm>
              <a:off x="1514563" y="5548019"/>
              <a:ext cx="965381" cy="583810"/>
            </a:xfrm>
            <a:prstGeom prst="rect">
              <a:avLst/>
            </a:prstGeom>
            <a:blipFill dpi="0" rotWithShape="1">
              <a:blip r:embed="rId4"/>
              <a:srcRect/>
              <a:stretch>
                <a:fillRect/>
              </a:stretch>
            </a:blipFill>
            <a:ln>
              <a:noFill/>
            </a:ln>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sz="1800"/>
            </a:p>
          </p:txBody>
        </p:sp>
      </p:grpSp>
      <p:sp>
        <p:nvSpPr>
          <p:cNvPr id="7" name="Date Placeholder 3">
            <a:extLst>
              <a:ext uri="{FF2B5EF4-FFF2-40B4-BE49-F238E27FC236}">
                <a16:creationId xmlns:a16="http://schemas.microsoft.com/office/drawing/2014/main" id="{EC5B0880-3B12-D8D9-AFC9-18A887853588}"/>
              </a:ext>
            </a:extLst>
          </p:cNvPr>
          <p:cNvSpPr>
            <a:spLocks noGrp="1"/>
          </p:cNvSpPr>
          <p:nvPr>
            <p:ph type="dt" sz="half" idx="10"/>
          </p:nvPr>
        </p:nvSpPr>
        <p:spPr>
          <a:xfrm>
            <a:off x="838200" y="6467476"/>
            <a:ext cx="2743200" cy="365125"/>
          </a:xfrm>
        </p:spPr>
        <p:txBody>
          <a:bodyPr/>
          <a:lstStyle>
            <a:lvl1pPr>
              <a:defRPr>
                <a:solidFill>
                  <a:schemeClr val="bg1"/>
                </a:solidFill>
              </a:defRPr>
            </a:lvl1pPr>
          </a:lstStyle>
          <a:p>
            <a:pPr>
              <a:defRPr/>
            </a:pPr>
            <a:fld id="{120D66F0-EACD-42C1-931C-7F8CAF059804}" type="datetimeFigureOut">
              <a:rPr lang="en-US"/>
              <a:pPr>
                <a:defRPr/>
              </a:pPr>
              <a:t>3/22/2023</a:t>
            </a:fld>
            <a:endParaRPr lang="en-US"/>
          </a:p>
        </p:txBody>
      </p:sp>
      <p:sp>
        <p:nvSpPr>
          <p:cNvPr id="8" name="Footer Placeholder 4">
            <a:extLst>
              <a:ext uri="{FF2B5EF4-FFF2-40B4-BE49-F238E27FC236}">
                <a16:creationId xmlns:a16="http://schemas.microsoft.com/office/drawing/2014/main" id="{06DD1E57-8D69-6A3C-CA37-A377E2E6831C}"/>
              </a:ext>
            </a:extLst>
          </p:cNvPr>
          <p:cNvSpPr>
            <a:spLocks noGrp="1"/>
          </p:cNvSpPr>
          <p:nvPr>
            <p:ph type="ftr" sz="quarter" idx="11"/>
          </p:nvPr>
        </p:nvSpPr>
        <p:spPr>
          <a:xfrm>
            <a:off x="4038600" y="6467476"/>
            <a:ext cx="4114800" cy="365125"/>
          </a:xfrm>
        </p:spPr>
        <p:txBody>
          <a:bodyPr/>
          <a:lstStyle>
            <a:lvl1pPr>
              <a:defRPr>
                <a:solidFill>
                  <a:schemeClr val="bg1"/>
                </a:solidFill>
              </a:defRPr>
            </a:lvl1pPr>
          </a:lstStyle>
          <a:p>
            <a:pPr>
              <a:defRPr/>
            </a:pPr>
            <a:endParaRPr lang="en-US"/>
          </a:p>
        </p:txBody>
      </p:sp>
      <p:sp>
        <p:nvSpPr>
          <p:cNvPr id="9" name="Slide Number Placeholder 5">
            <a:extLst>
              <a:ext uri="{FF2B5EF4-FFF2-40B4-BE49-F238E27FC236}">
                <a16:creationId xmlns:a16="http://schemas.microsoft.com/office/drawing/2014/main" id="{04670CC3-9F6F-F6FE-0C8D-9EBB8882EAFB}"/>
              </a:ext>
            </a:extLst>
          </p:cNvPr>
          <p:cNvSpPr>
            <a:spLocks noGrp="1"/>
          </p:cNvSpPr>
          <p:nvPr>
            <p:ph type="sldNum" sz="quarter" idx="12"/>
          </p:nvPr>
        </p:nvSpPr>
        <p:spPr>
          <a:xfrm>
            <a:off x="8610600" y="6467476"/>
            <a:ext cx="2743200" cy="365125"/>
          </a:xfrm>
        </p:spPr>
        <p:txBody>
          <a:bodyPr/>
          <a:lstStyle>
            <a:lvl1pPr>
              <a:defRPr>
                <a:solidFill>
                  <a:schemeClr val="bg1"/>
                </a:solidFill>
              </a:defRPr>
            </a:lvl1pPr>
          </a:lstStyle>
          <a:p>
            <a:pPr>
              <a:defRPr/>
            </a:pPr>
            <a:fld id="{569FCD54-73C9-4942-8429-87BDDBDFE758}" type="slidenum">
              <a:rPr lang="en-US"/>
              <a:pPr>
                <a:defRPr/>
              </a:pPr>
              <a:t>‹#›</a:t>
            </a:fld>
            <a:endParaRPr lang="en-US"/>
          </a:p>
        </p:txBody>
      </p:sp>
    </p:spTree>
    <p:extLst>
      <p:ext uri="{BB962C8B-B14F-4D97-AF65-F5344CB8AC3E}">
        <p14:creationId xmlns:p14="http://schemas.microsoft.com/office/powerpoint/2010/main" val="181659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7302"/>
            <a:ext cx="12192000" cy="6858000"/>
          </a:xfrm>
          <a:prstGeom prst="rect">
            <a:avLst/>
          </a:prstGeom>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sp>
        <p:nvSpPr>
          <p:cNvPr id="16" name="TextBox 15"/>
          <p:cNvSpPr txBox="1"/>
          <p:nvPr userDrawn="1"/>
        </p:nvSpPr>
        <p:spPr>
          <a:xfrm>
            <a:off x="2667000" y="6537838"/>
            <a:ext cx="4390850" cy="261610"/>
          </a:xfrm>
          <a:prstGeom prst="rect">
            <a:avLst/>
          </a:prstGeom>
          <a:noFill/>
        </p:spPr>
        <p:txBody>
          <a:bodyPr wrap="square" rtlCol="0">
            <a:spAutoFit/>
          </a:bodyPr>
          <a:lstStyle/>
          <a:p>
            <a:pPr algn="r"/>
            <a:r>
              <a:rPr lang="en-US" sz="1100">
                <a:solidFill>
                  <a:schemeClr val="bg1"/>
                </a:solidFill>
                <a:latin typeface="Calibri Light" panose="020F0302020204030204"/>
              </a:rPr>
              <a:t>2400 Meadowbrook Parkway; Duluth, GA 30096 | www.erplogic.com</a:t>
            </a:r>
          </a:p>
        </p:txBody>
      </p:sp>
      <p:pic>
        <p:nvPicPr>
          <p:cNvPr id="12" name="Graphic 1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530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rcRect/>
          <a:stretch>
            <a:fillRect/>
          </a:stretch>
        </p:blipFill>
        <p:spPr>
          <a:xfrm>
            <a:off x="0" y="1560"/>
            <a:ext cx="12192000" cy="6858000"/>
          </a:xfrm>
          <a:prstGeom prst="rect">
            <a:avLst/>
          </a:prstGeom>
        </p:spPr>
      </p:pic>
      <p:sp>
        <p:nvSpPr>
          <p:cNvPr id="7" name="Title 1"/>
          <p:cNvSpPr>
            <a:spLocks noGrp="1"/>
          </p:cNvSpPr>
          <p:nvPr>
            <p:ph type="ctrTitle"/>
          </p:nvPr>
        </p:nvSpPr>
        <p:spPr>
          <a:xfrm>
            <a:off x="838200" y="1415261"/>
            <a:ext cx="5231027" cy="2387600"/>
          </a:xfrm>
        </p:spPr>
        <p:txBody>
          <a:bodyPr anchor="b">
            <a:normAutofit/>
          </a:bodyPr>
          <a:lstStyle>
            <a:lvl1pPr algn="l">
              <a:defRPr sz="3200">
                <a:solidFill>
                  <a:srgbClr val="00007E"/>
                </a:solidFill>
              </a:defRPr>
            </a:lvl1pPr>
          </a:lstStyle>
          <a:p>
            <a:r>
              <a:rPr lang="en-US"/>
              <a:t>Click to edit Master title style</a:t>
            </a:r>
          </a:p>
        </p:txBody>
      </p:sp>
      <p:sp>
        <p:nvSpPr>
          <p:cNvPr id="8" name="Subtitle 2"/>
          <p:cNvSpPr>
            <a:spLocks noGrp="1"/>
          </p:cNvSpPr>
          <p:nvPr>
            <p:ph type="subTitle" idx="1"/>
          </p:nvPr>
        </p:nvSpPr>
        <p:spPr>
          <a:xfrm>
            <a:off x="838200" y="3894936"/>
            <a:ext cx="5231028" cy="1655762"/>
          </a:xfrm>
        </p:spPr>
        <p:txBody>
          <a:bodyPr/>
          <a:lstStyle>
            <a:lvl1pPr marL="0" indent="0" algn="l">
              <a:buNone/>
              <a:defRPr sz="2400">
                <a:solidFill>
                  <a:schemeClr val="bg2">
                    <a:lumMod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0" name="TextBox 9"/>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2" name="TextBox 11"/>
          <p:cNvSpPr txBox="1"/>
          <p:nvPr userDrawn="1"/>
        </p:nvSpPr>
        <p:spPr>
          <a:xfrm>
            <a:off x="4530764" y="6537838"/>
            <a:ext cx="4371935" cy="261610"/>
          </a:xfrm>
          <a:prstGeom prst="rect">
            <a:avLst/>
          </a:prstGeom>
          <a:noFill/>
        </p:spPr>
        <p:txBody>
          <a:bodyPr wrap="square" rtlCol="0">
            <a:spAutoFit/>
          </a:bodyPr>
          <a:lstStyle/>
          <a:p>
            <a:pPr algn="r"/>
            <a:r>
              <a:rPr lang="en-US" sz="1100">
                <a:solidFill>
                  <a:schemeClr val="tx1"/>
                </a:solidFill>
                <a:latin typeface="Calibri Light" panose="020F0302020204030204"/>
              </a:rPr>
              <a:t>2400 Meadowbrook Parkway; Duluth, GA 30096 | www.erplogic.com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2667" b="90000" l="54089" r="98200">
                        <a14:foregroundMark x1="55489" y1="41333" x2="55489" y2="41333"/>
                        <a14:foregroundMark x1="55289" y1="40196" x2="55289" y2="40196"/>
                        <a14:foregroundMark x1="57111" y1="38863" x2="54111" y2="42863"/>
                        <a14:foregroundMark x1="54956" y1="39255" x2="54956" y2="39255"/>
                        <a14:foregroundMark x1="88067" y1="8902" x2="88067" y2="8902"/>
                        <a14:foregroundMark x1="98244" y1="81176" x2="98244" y2="81176"/>
                        <a14:foregroundMark x1="97711" y1="81569" x2="97711" y2="81569"/>
                        <a14:foregroundMark x1="71889" y1="14784" x2="85067" y2="4745"/>
                        <a14:foregroundMark x1="85067" y1="4745" x2="85067" y2="4745"/>
                        <a14:foregroundMark x1="80356" y1="13294" x2="80356" y2="13294"/>
                        <a14:foregroundMark x1="81000" y1="12902" x2="94489" y2="2667"/>
                        <a14:foregroundMark x1="94489" y1="2667" x2="94489" y2="2667"/>
                      </a14:backgroundRemoval>
                    </a14:imgEffect>
                  </a14:imgLayer>
                </a14:imgProps>
              </a:ext>
              <a:ext uri="{28A0092B-C50C-407E-A947-70E740481C1C}">
                <a14:useLocalDpi xmlns:a14="http://schemas.microsoft.com/office/drawing/2010/main" val="0"/>
              </a:ext>
            </a:extLst>
          </a:blip>
          <a:srcRect l="51428"/>
          <a:stretch>
            <a:fillRect/>
          </a:stretch>
        </p:blipFill>
        <p:spPr>
          <a:xfrm>
            <a:off x="6294120" y="-14400"/>
            <a:ext cx="5921829" cy="6887209"/>
          </a:xfrm>
          <a:prstGeom prst="rect">
            <a:avLst/>
          </a:prstGeom>
          <a:solidFill>
            <a:srgbClr val="00007E"/>
          </a:solidFill>
        </p:spPr>
      </p:pic>
      <p:sp>
        <p:nvSpPr>
          <p:cNvPr id="11"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2" name="Straight Connector 11"/>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4" name="TextBox 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5" name="TextBox 4"/>
          <p:cNvSpPr txBox="1"/>
          <p:nvPr userDrawn="1"/>
        </p:nvSpPr>
        <p:spPr>
          <a:xfrm>
            <a:off x="6294120" y="6537838"/>
            <a:ext cx="4381500" cy="261610"/>
          </a:xfrm>
          <a:prstGeom prst="rect">
            <a:avLst/>
          </a:prstGeom>
          <a:noFill/>
        </p:spPr>
        <p:txBody>
          <a:bodyPr wrap="square" rtlCol="0">
            <a:spAutoFit/>
          </a:bodyPr>
          <a:lstStyle/>
          <a:p>
            <a:pPr algn="l"/>
            <a:r>
              <a:rPr lang="en-US" sz="1100">
                <a:solidFill>
                  <a:schemeClr val="bg1"/>
                </a:solidFill>
                <a:latin typeface="Calibri Light" panose="020F0302020204030204"/>
              </a:rPr>
              <a:t>2400 Meadowbrook Parkway; Duluth, GA 30096 | www.erplogic.com</a:t>
            </a:r>
          </a:p>
        </p:txBody>
      </p:sp>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39742" y="5916369"/>
            <a:ext cx="1965600" cy="5304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2" name="TextBox 11"/>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3" name="TextBox 12"/>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sp>
        <p:nvSpPr>
          <p:cNvPr id="17" name="TextBox 16"/>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bg1"/>
                </a:solidFill>
                <a:latin typeface="Calibri Light" panose="020F0302020204030204"/>
              </a:rPr>
              <a:t>2400 Meadowbrook Parkway; Duluth, GA 30096 | www.erplogic.com</a:t>
            </a:r>
          </a:p>
        </p:txBody>
      </p:sp>
      <p:pic>
        <p:nvPicPr>
          <p:cNvPr id="15" name="Graphic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2" name="Rectangle 1"/>
          <p:cNvSpPr/>
          <p:nvPr userDrawn="1"/>
        </p:nvSpPr>
        <p:spPr>
          <a:xfrm>
            <a:off x="864972"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95640"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t>‹#›</a:t>
            </a:fld>
            <a:endParaRPr lang="en-IN" sz="1100">
              <a:solidFill>
                <a:prstClr val="white"/>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sp>
        <p:nvSpPr>
          <p:cNvPr id="20" name="TextBox 19"/>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bg1"/>
                </a:solidFill>
                <a:latin typeface="Calibri Light" panose="020F0302020204030204"/>
              </a:rPr>
              <a:t>2400 Meadowbrook Parkway; Duluth, GA 30096 | www.erplogic.com</a:t>
            </a:r>
          </a:p>
        </p:txBody>
      </p:sp>
      <p:pic>
        <p:nvPicPr>
          <p:cNvPr id="16" name="Graphic 1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0"/>
            <a:ext cx="12192000" cy="1754659"/>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solidFill>
                  <a:schemeClr val="bg1"/>
                </a:solidFill>
              </a:defRPr>
            </a:lvl1pPr>
          </a:lstStyle>
          <a:p>
            <a:r>
              <a:rPr lang="en-US"/>
              <a:t>Click to edit Master title style</a:t>
            </a:r>
          </a:p>
        </p:txBody>
      </p:sp>
      <p:cxnSp>
        <p:nvCxnSpPr>
          <p:cNvPr id="10" name="Straight Connector 9"/>
          <p:cNvCxnSpPr/>
          <p:nvPr userDrawn="1"/>
        </p:nvCxnSpPr>
        <p:spPr>
          <a:xfrm>
            <a:off x="704335" y="365125"/>
            <a:ext cx="0" cy="11862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bg1">
                    <a:lumMod val="7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cxnSp>
        <p:nvCxnSpPr>
          <p:cNvPr id="3" name="Straight Connector 2"/>
          <p:cNvCxnSpPr/>
          <p:nvPr userDrawn="1"/>
        </p:nvCxnSpPr>
        <p:spPr>
          <a:xfrm>
            <a:off x="0" y="6190735"/>
            <a:ext cx="12192000" cy="24714"/>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9" name="TextBox 18"/>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tx1"/>
                </a:solidFill>
                <a:latin typeface="Calibri Light" panose="020F0302020204030204"/>
              </a:rPr>
              <a:t>2400 Meadowbrook Parkway; Duluth, GA 30096 | www.erplogic.com</a:t>
            </a:r>
          </a:p>
        </p:txBody>
      </p:sp>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Effect>
                      <a14:colorTemperature colorTemp="5300"/>
                    </a14:imgEffect>
                  </a14:imgLayer>
                </a14:imgProps>
              </a:ext>
            </a:extLst>
          </a:blip>
          <a:srcRect t="48873" r="13106" b="9658"/>
          <a:stretch>
            <a:fillRect/>
          </a:stretch>
        </p:blipFill>
        <p:spPr>
          <a:xfrm>
            <a:off x="0" y="1811488"/>
            <a:ext cx="12192000" cy="4093305"/>
          </a:xfrm>
          <a:prstGeom prst="rect">
            <a:avLst/>
          </a:prstGeom>
        </p:spPr>
      </p:pic>
      <p:sp>
        <p:nvSpPr>
          <p:cNvPr id="7" name="Rectangle 6"/>
          <p:cNvSpPr/>
          <p:nvPr userDrawn="1"/>
        </p:nvSpPr>
        <p:spPr>
          <a:xfrm>
            <a:off x="0" y="1811488"/>
            <a:ext cx="12192000" cy="4093305"/>
          </a:xfrm>
          <a:prstGeom prst="rect">
            <a:avLst/>
          </a:prstGeom>
          <a:solidFill>
            <a:srgbClr val="00007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p>
        </p:txBody>
      </p:sp>
      <p:cxnSp>
        <p:nvCxnSpPr>
          <p:cNvPr id="15" name="Straight Connector 14"/>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6"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1" name="TextBox 10"/>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t>‹#›</a:t>
            </a:fld>
            <a:endParaRPr lang="en-IN" sz="1100">
              <a:solidFill>
                <a:schemeClr val="tx1"/>
              </a:solidFill>
            </a:endParaRPr>
          </a:p>
        </p:txBody>
      </p:sp>
      <p:sp>
        <p:nvSpPr>
          <p:cNvPr id="12" name="TextBox 11"/>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0" name="TextBox 9"/>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tx1"/>
                </a:solidFill>
                <a:latin typeface="Calibri Light" panose="020F0302020204030204"/>
              </a:rPr>
              <a:t>2400 Meadowbrook Parkway; Duluth, GA 30096 | www.erplogic.com</a:t>
            </a:r>
          </a:p>
        </p:txBody>
      </p:sp>
      <p:pic>
        <p:nvPicPr>
          <p:cNvPr id="4" name="Graphic 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07300" y="405903"/>
            <a:ext cx="1965600" cy="5304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6A7EA-7F64-1D4C-A27A-5146934A05F5}" type="datetimeFigureOut">
              <a:rPr lang="en-US" smtClean="0"/>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718B0-5FC1-0F4D-A6D0-F80FDE4958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6A7EA-7F64-1D4C-A27A-5146934A05F5}" type="datetimeFigureOut">
              <a:rPr lang="en-US" smtClean="0"/>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718B0-5FC1-0F4D-A6D0-F80FDE4958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hyperlink" Target="http://databases.about.com/od/specificproducts/a/Database-Dependency.htm" TargetMode="External"/><Relationship Id="rId2" Type="http://schemas.openxmlformats.org/officeDocument/2006/relationships/hyperlink" Target="http://databases.about.com/library/glossary/bldef-table.htm" TargetMode="Externa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databases.about.com/library/glossary/bldef-column.htm" TargetMode="External"/><Relationship Id="rId7" Type="http://schemas.openxmlformats.org/officeDocument/2006/relationships/hyperlink" Target="http://databases.about.com/library/glossary/bldef-primarykey.htm" TargetMode="External"/><Relationship Id="rId2" Type="http://schemas.openxmlformats.org/officeDocument/2006/relationships/hyperlink" Target="http://databases.about.com/cs/specificproducts/g/1nf.htm" TargetMode="External"/><Relationship Id="rId1" Type="http://schemas.openxmlformats.org/officeDocument/2006/relationships/slideLayout" Target="../slideLayouts/slideLayout20.xml"/><Relationship Id="rId6" Type="http://schemas.openxmlformats.org/officeDocument/2006/relationships/hyperlink" Target="http://databases.about.com/cs/specificproducts/g/column.htm" TargetMode="External"/><Relationship Id="rId5" Type="http://schemas.openxmlformats.org/officeDocument/2006/relationships/hyperlink" Target="http://databases.about.com/library/glossary/bldef-row.htm" TargetMode="External"/><Relationship Id="rId4" Type="http://schemas.openxmlformats.org/officeDocument/2006/relationships/hyperlink" Target="http://databases.about.com/cs/specificproducts/g/table.ht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hyperlink" Target="http://databases.about.com/library/glossary/bldef-foreignkey.htm" TargetMode="External"/><Relationship Id="rId2" Type="http://schemas.openxmlformats.org/officeDocument/2006/relationships/hyperlink" Target="http://spreadsheets.about.com/od/datamanagementinexcel/ss/2011-05-29-excel-2010-remove-duplicates-tutorial.htm" TargetMode="Externa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databases.about.com/od/specificproducts/a/Database-Dependency.htm" TargetMode="Externa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hyperlink" Target="http://databases.about.com/cs/specificproducts/g/candidate.htm" TargetMode="Externa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40.jpe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0.xml"/><Relationship Id="rId4" Type="http://schemas.openxmlformats.org/officeDocument/2006/relationships/image" Target="../media/image42.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B083692-B132-6A10-2A70-1CA166F13776}"/>
              </a:ext>
            </a:extLst>
          </p:cNvPr>
          <p:cNvSpPr>
            <a:spLocks noGrp="1" noRot="1" noChangeAspect="1" noMove="1" noResize="1" noEditPoints="1" noAdjustHandles="1" noChangeArrowheads="1" noChangeShapeType="1" noTextEdit="1"/>
          </p:cNvSpPr>
          <p:nvPr/>
        </p:nvSpPr>
        <p:spPr>
          <a:xfrm>
            <a:off x="2989264" y="857250"/>
            <a:ext cx="6213475"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8">
            <a:extLst>
              <a:ext uri="{FF2B5EF4-FFF2-40B4-BE49-F238E27FC236}">
                <a16:creationId xmlns:a16="http://schemas.microsoft.com/office/drawing/2014/main" id="{F1A0DDDF-6A10-AFB5-0119-D8855EF93F1B}"/>
              </a:ext>
            </a:extLst>
          </p:cNvPr>
          <p:cNvSpPr>
            <a:spLocks noGrp="1" noRot="1" noChangeAspect="1" noMove="1" noResize="1" noEditPoints="1" noAdjustHandles="1" noChangeArrowheads="1" noChangeShapeType="1" noTextEdit="1"/>
          </p:cNvSpPr>
          <p:nvPr/>
        </p:nvSpPr>
        <p:spPr>
          <a:xfrm>
            <a:off x="3113089" y="857250"/>
            <a:ext cx="5965825"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a:extLst>
              <a:ext uri="{FF2B5EF4-FFF2-40B4-BE49-F238E27FC236}">
                <a16:creationId xmlns:a16="http://schemas.microsoft.com/office/drawing/2014/main" id="{CF1ECBF5-5FB9-B241-94E8-10F33C895128}"/>
              </a:ext>
            </a:extLst>
          </p:cNvPr>
          <p:cNvSpPr>
            <a:spLocks noGrp="1"/>
          </p:cNvSpPr>
          <p:nvPr>
            <p:ph type="ctrTitle" idx="4294967295"/>
          </p:nvPr>
        </p:nvSpPr>
        <p:spPr>
          <a:xfrm>
            <a:off x="3580791" y="2593610"/>
            <a:ext cx="5311775" cy="1139825"/>
          </a:xfrm>
        </p:spPr>
        <p:txBody>
          <a:bodyPr vert="horz" lIns="68580" tIns="34290" rIns="68580" bIns="34290" rtlCol="0" anchor="ctr">
            <a:normAutofit/>
          </a:bodyPr>
          <a:lstStyle/>
          <a:p>
            <a:pPr>
              <a:defRPr/>
            </a:pPr>
            <a:r>
              <a:rPr lang="en-US" sz="4050" b="1" dirty="0">
                <a:solidFill>
                  <a:schemeClr val="bg1">
                    <a:lumMod val="95000"/>
                    <a:lumOff val="5000"/>
                  </a:schemeClr>
                </a:solidFill>
              </a:rPr>
              <a:t>SAP ABAP - Introduction</a:t>
            </a:r>
          </a:p>
        </p:txBody>
      </p:sp>
    </p:spTree>
    <p:extLst>
      <p:ext uri="{BB962C8B-B14F-4D97-AF65-F5344CB8AC3E}">
        <p14:creationId xmlns:p14="http://schemas.microsoft.com/office/powerpoint/2010/main" val="744514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79400" y="920621"/>
            <a:ext cx="11633200" cy="5078313"/>
          </a:xfrm>
          <a:prstGeom prst="rect">
            <a:avLst/>
          </a:prstGeom>
          <a:noFill/>
        </p:spPr>
        <p:txBody>
          <a:bodyPr wrap="square" rtlCol="0">
            <a:spAutoFit/>
          </a:bodyPr>
          <a:lstStyle/>
          <a:p>
            <a:pPr algn="l"/>
            <a:r>
              <a:rPr lang="en-US" sz="3600" b="1" i="0" dirty="0">
                <a:effectLst/>
                <a:cs typeface="Heebo" pitchFamily="2" charset="-79"/>
              </a:rPr>
              <a:t>Application Layer</a:t>
            </a:r>
          </a:p>
          <a:p>
            <a:pPr algn="l"/>
            <a:endParaRPr lang="en-US" sz="3600" b="1" i="0" dirty="0">
              <a:effectLst/>
              <a:cs typeface="Heebo" pitchFamily="2" charset="-79"/>
            </a:endParaRPr>
          </a:p>
          <a:p>
            <a:pPr marL="185738" indent="357188" algn="just">
              <a:buFont typeface="Arial" panose="020B0604020202020204" pitchFamily="34" charset="0"/>
              <a:buChar char="•"/>
            </a:pPr>
            <a:r>
              <a:rPr lang="en-US" sz="2800" b="0" i="0" dirty="0">
                <a:solidFill>
                  <a:srgbClr val="000000"/>
                </a:solidFill>
                <a:effectLst/>
              </a:rPr>
              <a:t>Application Layer is also known as Kernel Layer and Basic Layer.</a:t>
            </a:r>
          </a:p>
          <a:p>
            <a:pPr marL="185738" algn="just"/>
            <a:endParaRPr lang="en-US" sz="2800" b="0" i="0" dirty="0">
              <a:solidFill>
                <a:srgbClr val="000000"/>
              </a:solidFill>
              <a:effectLst/>
            </a:endParaRPr>
          </a:p>
          <a:p>
            <a:pPr marL="185738" indent="357188" algn="just">
              <a:buFont typeface="Arial" panose="020B0604020202020204" pitchFamily="34" charset="0"/>
              <a:buChar char="•"/>
            </a:pPr>
            <a:r>
              <a:rPr lang="en-US" sz="2800" b="0" i="0" dirty="0">
                <a:solidFill>
                  <a:srgbClr val="000000"/>
                </a:solidFill>
                <a:effectLst/>
              </a:rPr>
              <a:t>SAP application programs are executed in Application Layer.</a:t>
            </a:r>
          </a:p>
          <a:p>
            <a:pPr marL="185738" indent="357188" algn="just">
              <a:buFont typeface="Arial" panose="020B0604020202020204" pitchFamily="34" charset="0"/>
              <a:buChar char="•"/>
            </a:pPr>
            <a:endParaRPr lang="en-US" sz="2800" b="0" i="0" dirty="0">
              <a:solidFill>
                <a:srgbClr val="000000"/>
              </a:solidFill>
              <a:effectLst/>
            </a:endParaRPr>
          </a:p>
          <a:p>
            <a:pPr marL="185738" indent="357188" algn="just">
              <a:buFont typeface="Arial" panose="020B0604020202020204" pitchFamily="34" charset="0"/>
              <a:buChar char="•"/>
            </a:pPr>
            <a:r>
              <a:rPr lang="en-US" sz="2800" b="0" i="0" dirty="0">
                <a:solidFill>
                  <a:srgbClr val="000000"/>
                </a:solidFill>
                <a:effectLst/>
              </a:rPr>
              <a:t>Application Layer serves as a purpose of a communicator between      Presentation and Database Layer.</a:t>
            </a:r>
          </a:p>
          <a:p>
            <a:pPr marL="185738" indent="357188" algn="just">
              <a:buFont typeface="Arial" panose="020B0604020202020204" pitchFamily="34" charset="0"/>
              <a:buChar char="•"/>
            </a:pPr>
            <a:endParaRPr lang="en-US" sz="2800" b="0" i="0" dirty="0">
              <a:solidFill>
                <a:srgbClr val="000000"/>
              </a:solidFill>
              <a:effectLst/>
            </a:endParaRPr>
          </a:p>
          <a:p>
            <a:pPr marL="185738" indent="357188" algn="just">
              <a:buFont typeface="Arial" panose="020B0604020202020204" pitchFamily="34" charset="0"/>
              <a:buChar char="•"/>
            </a:pPr>
            <a:r>
              <a:rPr lang="en-US" sz="2800" b="0" i="0" dirty="0">
                <a:solidFill>
                  <a:srgbClr val="000000"/>
                </a:solidFill>
                <a:effectLst/>
              </a:rPr>
              <a:t>Application server is where the dispatcher distributes the workload to the different work processes makes the job done.</a:t>
            </a:r>
          </a:p>
        </p:txBody>
      </p:sp>
    </p:spTree>
    <p:extLst>
      <p:ext uri="{BB962C8B-B14F-4D97-AF65-F5344CB8AC3E}">
        <p14:creationId xmlns:p14="http://schemas.microsoft.com/office/powerpoint/2010/main" val="27797176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90349" y="1843950"/>
            <a:ext cx="11633200" cy="58477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5" name="Title 1">
            <a:extLst>
              <a:ext uri="{FF2B5EF4-FFF2-40B4-BE49-F238E27FC236}">
                <a16:creationId xmlns:a16="http://schemas.microsoft.com/office/drawing/2014/main" id="{0BF3CA94-B85E-DD2B-FBC4-6A9B331E3071}"/>
              </a:ext>
            </a:extLst>
          </p:cNvPr>
          <p:cNvSpPr txBox="1">
            <a:spLocks/>
          </p:cNvSpPr>
          <p:nvPr/>
        </p:nvSpPr>
        <p:spPr>
          <a:xfrm>
            <a:off x="838200" y="5516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IN" sz="3600" b="1" dirty="0">
                <a:latin typeface="+mn-lt"/>
              </a:rPr>
              <a:t>Characteristics of Event Blocks</a:t>
            </a:r>
          </a:p>
        </p:txBody>
      </p:sp>
      <p:sp>
        <p:nvSpPr>
          <p:cNvPr id="6" name="Content Placeholder 2">
            <a:extLst>
              <a:ext uri="{FF2B5EF4-FFF2-40B4-BE49-F238E27FC236}">
                <a16:creationId xmlns:a16="http://schemas.microsoft.com/office/drawing/2014/main" id="{BFB088CA-7B00-D941-D012-F808C991CD67}"/>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BentonSans-Book"/>
              </a:rPr>
              <a:t>Introduced with an event keyword</a:t>
            </a:r>
          </a:p>
          <a:p>
            <a:r>
              <a:rPr lang="en-US">
                <a:latin typeface="TimesNewRomanPSMT"/>
              </a:rPr>
              <a:t> </a:t>
            </a:r>
            <a:r>
              <a:rPr lang="en-US">
                <a:latin typeface="BentonSans-Book"/>
              </a:rPr>
              <a:t>Ends by beginning the next processing block</a:t>
            </a:r>
          </a:p>
          <a:p>
            <a:r>
              <a:rPr lang="en-IN">
                <a:latin typeface="TimesNewRomanPSMT"/>
              </a:rPr>
              <a:t> </a:t>
            </a:r>
            <a:r>
              <a:rPr lang="en-IN">
                <a:latin typeface="BentonSans-Book"/>
              </a:rPr>
              <a:t>Cannot be nested</a:t>
            </a:r>
          </a:p>
          <a:p>
            <a:r>
              <a:rPr lang="en-US">
                <a:latin typeface="TimesNewRomanPSMT"/>
              </a:rPr>
              <a:t> </a:t>
            </a:r>
            <a:r>
              <a:rPr lang="en-US">
                <a:latin typeface="BentonSans-Book"/>
              </a:rPr>
              <a:t>Existence is not absolutely  necessary</a:t>
            </a:r>
          </a:p>
          <a:p>
            <a:r>
              <a:rPr lang="en-US">
                <a:latin typeface="TimesNewRomanPSMT"/>
              </a:rPr>
              <a:t> </a:t>
            </a:r>
            <a:r>
              <a:rPr lang="en-US">
                <a:latin typeface="BentonSans-Book"/>
              </a:rPr>
              <a:t>Sequence of event blocks is unimportant</a:t>
            </a:r>
          </a:p>
          <a:p>
            <a:r>
              <a:rPr lang="en-US">
                <a:latin typeface="TimesNewRomanPSMT"/>
              </a:rPr>
              <a:t> </a:t>
            </a:r>
            <a:r>
              <a:rPr lang="en-US">
                <a:latin typeface="BentonSans-Book"/>
              </a:rPr>
              <a:t>Implicit standard event block in executable program: START-OF-SELECTION</a:t>
            </a:r>
            <a:endParaRPr lang="en-IN" dirty="0"/>
          </a:p>
        </p:txBody>
      </p:sp>
    </p:spTree>
    <p:extLst>
      <p:ext uri="{BB962C8B-B14F-4D97-AF65-F5344CB8AC3E}">
        <p14:creationId xmlns:p14="http://schemas.microsoft.com/office/powerpoint/2010/main" val="3035071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90349" y="1843950"/>
            <a:ext cx="11633200" cy="58477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itle 1">
            <a:extLst>
              <a:ext uri="{FF2B5EF4-FFF2-40B4-BE49-F238E27FC236}">
                <a16:creationId xmlns:a16="http://schemas.microsoft.com/office/drawing/2014/main" id="{0DA1B5E8-8643-17D5-36E1-29ED1C615219}"/>
              </a:ext>
            </a:extLst>
          </p:cNvPr>
          <p:cNvSpPr txBox="1">
            <a:spLocks/>
          </p:cNvSpPr>
          <p:nvPr/>
        </p:nvSpPr>
        <p:spPr>
          <a:xfrm>
            <a:off x="838200" y="55168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IN" altLang="en-US" sz="4400" b="1" dirty="0">
                <a:cs typeface="Tahoma" panose="020B0604030504040204" pitchFamily="34" charset="0"/>
              </a:rPr>
              <a:t>ORDER OF EVENTS</a:t>
            </a:r>
            <a:endParaRPr lang="en-IN" dirty="0"/>
          </a:p>
        </p:txBody>
      </p:sp>
      <p:sp>
        <p:nvSpPr>
          <p:cNvPr id="4" name="Content Placeholder 2">
            <a:extLst>
              <a:ext uri="{FF2B5EF4-FFF2-40B4-BE49-F238E27FC236}">
                <a16:creationId xmlns:a16="http://schemas.microsoft.com/office/drawing/2014/main" id="{46D694A3-8155-A6CC-C44B-581E092267A7}"/>
              </a:ext>
            </a:extLst>
          </p:cNvPr>
          <p:cNvSpPr txBox="1">
            <a:spLocks/>
          </p:cNvSpPr>
          <p:nvPr/>
        </p:nvSpPr>
        <p:spPr>
          <a:xfrm>
            <a:off x="838200" y="1565852"/>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1600" dirty="0"/>
              <a:t>Load of Program</a:t>
            </a:r>
          </a:p>
          <a:p>
            <a:r>
              <a:rPr lang="en-IN" altLang="en-US" sz="1600" dirty="0"/>
              <a:t>Initialization</a:t>
            </a:r>
          </a:p>
          <a:p>
            <a:r>
              <a:rPr lang="en-IN" altLang="en-US" sz="1600" dirty="0">
                <a:solidFill>
                  <a:srgbClr val="000000"/>
                </a:solidFill>
              </a:rPr>
              <a:t>At selection-screen</a:t>
            </a:r>
          </a:p>
          <a:p>
            <a:r>
              <a:rPr lang="en-IN" altLang="en-US" sz="1600" dirty="0"/>
              <a:t>At selection-screen output</a:t>
            </a:r>
          </a:p>
          <a:p>
            <a:r>
              <a:rPr lang="en-IN" altLang="en-US" sz="1600" dirty="0"/>
              <a:t>Start of Selection</a:t>
            </a:r>
          </a:p>
          <a:p>
            <a:r>
              <a:rPr lang="en-IN" altLang="en-US" sz="1600" dirty="0"/>
              <a:t>End of Selection</a:t>
            </a:r>
          </a:p>
          <a:p>
            <a:r>
              <a:rPr lang="en-IN" altLang="en-US" sz="1600" dirty="0"/>
              <a:t>Top of Page</a:t>
            </a:r>
          </a:p>
          <a:p>
            <a:r>
              <a:rPr lang="en-IN" altLang="en-US" sz="1600" dirty="0"/>
              <a:t>Top-of-page During Line-Selection.</a:t>
            </a:r>
            <a:endParaRPr lang="en-IN" altLang="en-US" sz="1600" dirty="0">
              <a:latin typeface="Tahoma" panose="020B0604030504040204" pitchFamily="34" charset="0"/>
              <a:cs typeface="Tahoma" panose="020B0604030504040204" pitchFamily="34" charset="0"/>
            </a:endParaRPr>
          </a:p>
          <a:p>
            <a:r>
              <a:rPr lang="en-IN" altLang="en-US" sz="1600" dirty="0"/>
              <a:t>End of Page</a:t>
            </a:r>
          </a:p>
          <a:p>
            <a:r>
              <a:rPr lang="en-IN" altLang="en-US" sz="1600" dirty="0"/>
              <a:t>End of Selection</a:t>
            </a:r>
          </a:p>
          <a:p>
            <a:r>
              <a:rPr lang="en-IN" altLang="en-US" sz="1600" dirty="0"/>
              <a:t>At User-Command</a:t>
            </a:r>
          </a:p>
          <a:p>
            <a:r>
              <a:rPr lang="en-IN" altLang="en-US" sz="1600" dirty="0"/>
              <a:t>At Line-Selection.</a:t>
            </a:r>
          </a:p>
          <a:p>
            <a:r>
              <a:rPr lang="en-IN" altLang="en-US" sz="1600" dirty="0"/>
              <a:t>At PF status</a:t>
            </a:r>
            <a:endParaRPr lang="en-IN" sz="1600" dirty="0"/>
          </a:p>
        </p:txBody>
      </p:sp>
    </p:spTree>
    <p:extLst>
      <p:ext uri="{BB962C8B-B14F-4D97-AF65-F5344CB8AC3E}">
        <p14:creationId xmlns:p14="http://schemas.microsoft.com/office/powerpoint/2010/main" val="32082546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90349" y="1843950"/>
            <a:ext cx="11633200" cy="58477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IN" sz="4400" b="1" dirty="0">
                <a:ea typeface="Tahoma" pitchFamily="34" charset="0"/>
                <a:cs typeface="Tahoma" pitchFamily="34" charset="0"/>
              </a:rPr>
              <a:t>Classical reports Events</a:t>
            </a:r>
            <a:br>
              <a:rPr lang="en-IN" dirty="0">
                <a:latin typeface="Tahoma" pitchFamily="34" charset="0"/>
                <a:ea typeface="Tahoma" pitchFamily="34" charset="0"/>
                <a:cs typeface="Tahoma" pitchFamily="34" charset="0"/>
              </a:rPr>
            </a:br>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IN" dirty="0">
                <a:latin typeface="Tahoma" pitchFamily="34" charset="0"/>
                <a:ea typeface="Tahoma" pitchFamily="34" charset="0"/>
                <a:cs typeface="Tahoma" pitchFamily="34" charset="0"/>
              </a:rPr>
              <a:t>We can see output in single list.</a:t>
            </a:r>
          </a:p>
          <a:p>
            <a:pPr marL="0" indent="0">
              <a:spcBef>
                <a:spcPts val="0"/>
              </a:spcBef>
              <a:buFont typeface="Arial" panose="020B0604020202020204" pitchFamily="34" charset="0"/>
              <a:buNone/>
              <a:defRPr/>
            </a:pPr>
            <a:endParaRPr lang="en-IN" dirty="0">
              <a:latin typeface="Tahoma" pitchFamily="34" charset="0"/>
              <a:ea typeface="Tahoma" pitchFamily="34" charset="0"/>
              <a:cs typeface="Tahoma" pitchFamily="34" charset="0"/>
            </a:endParaRPr>
          </a:p>
          <a:p>
            <a:pPr marL="0" indent="0">
              <a:spcBef>
                <a:spcPts val="0"/>
              </a:spcBef>
              <a:buFont typeface="Arial" panose="020B0604020202020204" pitchFamily="34" charset="0"/>
              <a:buNone/>
              <a:defRPr/>
            </a:pPr>
            <a:r>
              <a:rPr lang="en-IN" dirty="0"/>
              <a:t>	1.Initialization</a:t>
            </a:r>
            <a:br>
              <a:rPr lang="en-IN" dirty="0"/>
            </a:br>
            <a:r>
              <a:rPr lang="en-IN" dirty="0"/>
              <a:t>	2.Start-Of-Selection.</a:t>
            </a:r>
            <a:br>
              <a:rPr lang="en-IN" dirty="0"/>
            </a:br>
            <a:r>
              <a:rPr lang="en-IN" dirty="0"/>
              <a:t>	3.Top-of-page.</a:t>
            </a:r>
            <a:br>
              <a:rPr lang="en-IN" dirty="0"/>
            </a:br>
            <a:r>
              <a:rPr lang="en-IN" dirty="0"/>
              <a:t>	4.End-of-page.</a:t>
            </a:r>
            <a:br>
              <a:rPr lang="en-IN" dirty="0"/>
            </a:br>
            <a:r>
              <a:rPr lang="en-IN" dirty="0"/>
              <a:t>	5.End-of-selection.</a:t>
            </a:r>
          </a:p>
        </p:txBody>
      </p:sp>
    </p:spTree>
    <p:extLst>
      <p:ext uri="{BB962C8B-B14F-4D97-AF65-F5344CB8AC3E}">
        <p14:creationId xmlns:p14="http://schemas.microsoft.com/office/powerpoint/2010/main" val="2141084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9" name="TextBox 8">
            <a:extLst>
              <a:ext uri="{FF2B5EF4-FFF2-40B4-BE49-F238E27FC236}">
                <a16:creationId xmlns:a16="http://schemas.microsoft.com/office/drawing/2014/main" id="{E6B6ADB2-E5B0-4644-F299-7BB184613DC6}"/>
              </a:ext>
            </a:extLst>
          </p:cNvPr>
          <p:cNvSpPr txBox="1"/>
          <p:nvPr/>
        </p:nvSpPr>
        <p:spPr>
          <a:xfrm>
            <a:off x="838200" y="935182"/>
            <a:ext cx="10515599" cy="4647426"/>
          </a:xfrm>
          <a:prstGeom prst="rect">
            <a:avLst/>
          </a:prstGeom>
          <a:noFill/>
        </p:spPr>
        <p:txBody>
          <a:bodyPr wrap="square">
            <a:spAutoFit/>
          </a:bodyPr>
          <a:lstStyle/>
          <a:p>
            <a:pPr marL="0" indent="0" eaLnBrk="1" hangingPunct="1">
              <a:buNone/>
            </a:pPr>
            <a:r>
              <a:rPr lang="en-IN" altLang="en-US" sz="3600" b="1" dirty="0"/>
              <a:t>LOAD-OF-PROGRAM</a:t>
            </a:r>
            <a:r>
              <a:rPr lang="en-IN" altLang="en-US" sz="3600" dirty="0"/>
              <a:t> .</a:t>
            </a:r>
          </a:p>
          <a:p>
            <a:pPr marL="0" indent="0" eaLnBrk="1" hangingPunct="1">
              <a:buNone/>
            </a:pPr>
            <a:br>
              <a:rPr lang="en-IN" altLang="en-US" sz="2800" dirty="0"/>
            </a:br>
            <a:r>
              <a:rPr lang="en-IN" altLang="en-US" sz="2800" dirty="0"/>
              <a:t>      This event is to load the program into memory for execution. This is internal event, which we cannot see.</a:t>
            </a:r>
          </a:p>
          <a:p>
            <a:pPr marL="0" indent="0" eaLnBrk="1" hangingPunct="1">
              <a:buNone/>
            </a:pPr>
            <a:endParaRPr lang="en-IN" altLang="en-US" sz="2800" dirty="0"/>
          </a:p>
          <a:p>
            <a:pPr marL="0" indent="0" eaLnBrk="1" hangingPunct="1">
              <a:buNone/>
            </a:pPr>
            <a:r>
              <a:rPr lang="en-US" sz="2800" dirty="0"/>
              <a:t>The event </a:t>
            </a:r>
            <a:r>
              <a:rPr lang="en-US" sz="2800" b="1" dirty="0"/>
              <a:t>LOAD-OF-PROGRAM</a:t>
            </a:r>
            <a:r>
              <a:rPr lang="en-US" sz="2800" dirty="0"/>
              <a:t> should mainly be used to initialize global data when calling external procedures or transactions. </a:t>
            </a:r>
          </a:p>
          <a:p>
            <a:pPr marL="0" indent="0" eaLnBrk="1" hangingPunct="1">
              <a:buNone/>
            </a:pPr>
            <a:endParaRPr lang="en-US" sz="2800" dirty="0"/>
          </a:p>
          <a:p>
            <a:pPr marL="0" indent="0" eaLnBrk="1" hangingPunct="1">
              <a:buNone/>
            </a:pPr>
            <a:r>
              <a:rPr lang="en-US" sz="3200" b="0" i="0" u="none" strike="noStrike" baseline="0" dirty="0"/>
              <a:t>The LOAD-OF-PROGRAM event should not be used in executable programs</a:t>
            </a:r>
            <a:endParaRPr lang="en-IN" altLang="en-US" sz="3200" dirty="0"/>
          </a:p>
        </p:txBody>
      </p:sp>
    </p:spTree>
    <p:extLst>
      <p:ext uri="{BB962C8B-B14F-4D97-AF65-F5344CB8AC3E}">
        <p14:creationId xmlns:p14="http://schemas.microsoft.com/office/powerpoint/2010/main" val="2177646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pic>
        <p:nvPicPr>
          <p:cNvPr id="8" name="Picture 7">
            <a:extLst>
              <a:ext uri="{FF2B5EF4-FFF2-40B4-BE49-F238E27FC236}">
                <a16:creationId xmlns:a16="http://schemas.microsoft.com/office/drawing/2014/main" id="{7D538A3A-2325-32F7-6DB6-D2FB61A57F38}"/>
              </a:ext>
            </a:extLst>
          </p:cNvPr>
          <p:cNvPicPr>
            <a:picLocks noChangeAspect="1"/>
          </p:cNvPicPr>
          <p:nvPr/>
        </p:nvPicPr>
        <p:blipFill>
          <a:blip r:embed="rId3"/>
          <a:stretch>
            <a:fillRect/>
          </a:stretch>
        </p:blipFill>
        <p:spPr>
          <a:xfrm>
            <a:off x="435516" y="856099"/>
            <a:ext cx="11090329" cy="1767993"/>
          </a:xfrm>
          <a:prstGeom prst="rect">
            <a:avLst/>
          </a:prstGeom>
        </p:spPr>
      </p:pic>
      <p:sp>
        <p:nvSpPr>
          <p:cNvPr id="10" name="TextBox 9">
            <a:extLst>
              <a:ext uri="{FF2B5EF4-FFF2-40B4-BE49-F238E27FC236}">
                <a16:creationId xmlns:a16="http://schemas.microsoft.com/office/drawing/2014/main" id="{4434BD26-437D-F62A-DA61-09E1C3E93414}"/>
              </a:ext>
            </a:extLst>
          </p:cNvPr>
          <p:cNvSpPr txBox="1"/>
          <p:nvPr/>
        </p:nvSpPr>
        <p:spPr>
          <a:xfrm>
            <a:off x="572636" y="2624092"/>
            <a:ext cx="7771263" cy="3385542"/>
          </a:xfrm>
          <a:prstGeom prst="rect">
            <a:avLst/>
          </a:prstGeom>
          <a:noFill/>
        </p:spPr>
        <p:txBody>
          <a:bodyPr wrap="square">
            <a:spAutoFit/>
          </a:bodyPr>
          <a:lstStyle/>
          <a:p>
            <a:pPr marL="0" indent="0">
              <a:lnSpc>
                <a:spcPct val="100000"/>
              </a:lnSpc>
              <a:buNone/>
            </a:pPr>
            <a:r>
              <a:rPr lang="en-US" sz="2800" b="1" dirty="0"/>
              <a:t>INITILIZATION event can be used for : </a:t>
            </a:r>
          </a:p>
          <a:p>
            <a:pPr marL="0" indent="0">
              <a:lnSpc>
                <a:spcPct val="100000"/>
              </a:lnSpc>
              <a:buNone/>
            </a:pPr>
            <a:endParaRPr lang="en-US" sz="1800" dirty="0"/>
          </a:p>
          <a:p>
            <a:pPr>
              <a:lnSpc>
                <a:spcPct val="100000"/>
              </a:lnSpc>
            </a:pPr>
            <a:r>
              <a:rPr lang="en-US" sz="2400" dirty="0"/>
              <a:t>To initialize the input fields of the standard selection screen</a:t>
            </a:r>
          </a:p>
          <a:p>
            <a:pPr>
              <a:lnSpc>
                <a:spcPct val="100000"/>
              </a:lnSpc>
            </a:pPr>
            <a:r>
              <a:rPr lang="en-US" sz="2400" dirty="0"/>
              <a:t>Change the default values of parameters</a:t>
            </a:r>
          </a:p>
          <a:p>
            <a:pPr algn="just">
              <a:buFont typeface="Arial" panose="020B0604020202020204" pitchFamily="34" charset="0"/>
              <a:buChar char="•"/>
            </a:pPr>
            <a:endParaRPr lang="en-US" sz="2400" dirty="0">
              <a:solidFill>
                <a:srgbClr val="424A4F"/>
              </a:solidFill>
              <a:latin typeface="Arial" panose="020B0604020202020204" pitchFamily="34" charset="0"/>
            </a:endParaRPr>
          </a:p>
          <a:p>
            <a:pPr marL="0" indent="0" algn="l">
              <a:buNone/>
            </a:pPr>
            <a:r>
              <a:rPr lang="en-IN" sz="2400" b="1" i="0" dirty="0">
                <a:solidFill>
                  <a:srgbClr val="000000"/>
                </a:solidFill>
                <a:effectLst/>
                <a:latin typeface="Courier New" panose="02070309020205020404" pitchFamily="49" charset="0"/>
              </a:rPr>
              <a:t>E.g.</a:t>
            </a:r>
          </a:p>
          <a:p>
            <a:pPr marL="0" indent="0" algn="l">
              <a:buNone/>
            </a:pPr>
            <a:r>
              <a:rPr lang="en-IN" sz="2400" b="1" dirty="0">
                <a:solidFill>
                  <a:srgbClr val="000000"/>
                </a:solidFill>
                <a:latin typeface="Courier New" panose="02070309020205020404" pitchFamily="49" charset="0"/>
              </a:rPr>
              <a:t>          LAND1 = ‘IN’</a:t>
            </a:r>
            <a:endParaRPr lang="en-IN" sz="2400" b="1" i="0" dirty="0">
              <a:solidFill>
                <a:srgbClr val="000000"/>
              </a:solidFill>
              <a:effectLst/>
              <a:latin typeface="Courier New" panose="02070309020205020404" pitchFamily="49" charset="0"/>
            </a:endParaRPr>
          </a:p>
          <a:p>
            <a:pPr marL="0" indent="0" algn="l">
              <a:buNone/>
            </a:pPr>
            <a:r>
              <a:rPr lang="en-IN" sz="2400" b="1" dirty="0">
                <a:solidFill>
                  <a:srgbClr val="000000"/>
                </a:solidFill>
                <a:latin typeface="Courier New" panose="02070309020205020404" pitchFamily="49" charset="0"/>
              </a:rPr>
              <a:t>          SPRAS = ‘EN’</a:t>
            </a:r>
          </a:p>
          <a:p>
            <a:pPr marL="0" indent="0" algn="l">
              <a:buNone/>
            </a:pPr>
            <a:r>
              <a:rPr lang="en-IN" sz="2400" b="1" dirty="0">
                <a:solidFill>
                  <a:srgbClr val="000000"/>
                </a:solidFill>
                <a:latin typeface="Courier New" panose="02070309020205020404" pitchFamily="49" charset="0"/>
              </a:rPr>
              <a:t>          WERKS = ‘US</a:t>
            </a:r>
            <a:endParaRPr lang="en-IN" sz="2400" dirty="0"/>
          </a:p>
        </p:txBody>
      </p:sp>
    </p:spTree>
    <p:extLst>
      <p:ext uri="{BB962C8B-B14F-4D97-AF65-F5344CB8AC3E}">
        <p14:creationId xmlns:p14="http://schemas.microsoft.com/office/powerpoint/2010/main" val="3251222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04CEEE61-5CB0-4F68-6F30-08BADA780BA1}"/>
              </a:ext>
            </a:extLst>
          </p:cNvPr>
          <p:cNvSpPr txBox="1">
            <a:spLocks/>
          </p:cNvSpPr>
          <p:nvPr/>
        </p:nvSpPr>
        <p:spPr>
          <a:xfrm>
            <a:off x="550835" y="814782"/>
            <a:ext cx="10515600" cy="6739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b="1" dirty="0">
                <a:latin typeface="+mn-lt"/>
              </a:rPr>
              <a:t>AT SELECTION SCREEN</a:t>
            </a:r>
            <a:endParaRPr lang="en-IN" b="1" dirty="0">
              <a:latin typeface="+mn-lt"/>
            </a:endParaRPr>
          </a:p>
        </p:txBody>
      </p:sp>
      <p:sp>
        <p:nvSpPr>
          <p:cNvPr id="6" name="Content Placeholder 2">
            <a:extLst>
              <a:ext uri="{FF2B5EF4-FFF2-40B4-BE49-F238E27FC236}">
                <a16:creationId xmlns:a16="http://schemas.microsoft.com/office/drawing/2014/main" id="{BF76A34F-0E6E-B37C-5A5E-034E57535544}"/>
              </a:ext>
            </a:extLst>
          </p:cNvPr>
          <p:cNvSpPr txBox="1">
            <a:spLocks/>
          </p:cNvSpPr>
          <p:nvPr/>
        </p:nvSpPr>
        <p:spPr>
          <a:xfrm>
            <a:off x="550835" y="165056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This event is used to validate multiple fields of the selection screen</a:t>
            </a:r>
          </a:p>
          <a:p>
            <a:r>
              <a:rPr lang="en-US" sz="2400" dirty="0"/>
              <a:t> Whereas </a:t>
            </a:r>
            <a:r>
              <a:rPr lang="en-US" sz="2400" b="1" dirty="0"/>
              <a:t>AT Selection-screen on field</a:t>
            </a:r>
            <a:r>
              <a:rPr lang="en-US" sz="2400" dirty="0"/>
              <a:t> is used to validate a single input field</a:t>
            </a:r>
          </a:p>
          <a:p>
            <a:pPr marL="0" indent="0">
              <a:buFont typeface="Arial" panose="020B0604020202020204" pitchFamily="34" charset="0"/>
              <a:buNone/>
            </a:pPr>
            <a:endParaRPr lang="en-IN" sz="2400" b="1" dirty="0"/>
          </a:p>
          <a:p>
            <a:pPr marL="0" indent="0">
              <a:buFont typeface="Arial" panose="020B0604020202020204" pitchFamily="34" charset="0"/>
              <a:buNone/>
            </a:pPr>
            <a:r>
              <a:rPr lang="en-IN" b="1" dirty="0"/>
              <a:t>AT SELECTION-SCREEN OUTPUT</a:t>
            </a:r>
          </a:p>
          <a:p>
            <a:r>
              <a:rPr lang="en-IN" sz="2400" dirty="0"/>
              <a:t>This event is to modify the selection screen dynamically based on user actions on the selection screen. </a:t>
            </a:r>
          </a:p>
          <a:p>
            <a:r>
              <a:rPr lang="en-IN" sz="2400" dirty="0"/>
              <a:t>This event is triggered (or) executed for every action on the selection screen.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8769756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171" y="109846"/>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FA6B7FFE-845D-89EE-155D-B0C26993B2B0}"/>
              </a:ext>
            </a:extLst>
          </p:cNvPr>
          <p:cNvSpPr txBox="1">
            <a:spLocks/>
          </p:cNvSpPr>
          <p:nvPr/>
        </p:nvSpPr>
        <p:spPr>
          <a:xfrm>
            <a:off x="684068" y="856099"/>
            <a:ext cx="10515600" cy="58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200" b="1" dirty="0">
                <a:latin typeface="+mn-lt"/>
              </a:rPr>
              <a:t>Start of selection</a:t>
            </a:r>
            <a:endParaRPr lang="en-IN" sz="3200" b="1" dirty="0">
              <a:latin typeface="+mn-lt"/>
            </a:endParaRPr>
          </a:p>
        </p:txBody>
      </p:sp>
      <p:sp>
        <p:nvSpPr>
          <p:cNvPr id="6" name="Content Placeholder 2">
            <a:extLst>
              <a:ext uri="{FF2B5EF4-FFF2-40B4-BE49-F238E27FC236}">
                <a16:creationId xmlns:a16="http://schemas.microsoft.com/office/drawing/2014/main" id="{D628D62A-5B96-DE42-1D5D-B2FEC835779E}"/>
              </a:ext>
            </a:extLst>
          </p:cNvPr>
          <p:cNvSpPr txBox="1">
            <a:spLocks/>
          </p:cNvSpPr>
          <p:nvPr/>
        </p:nvSpPr>
        <p:spPr>
          <a:xfrm>
            <a:off x="838200" y="1697120"/>
            <a:ext cx="10515600" cy="1930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the default event in any program.</a:t>
            </a:r>
          </a:p>
          <a:p>
            <a:r>
              <a:rPr lang="en-US" dirty="0"/>
              <a:t>This is where the actual business logic or body of the program starts.</a:t>
            </a:r>
          </a:p>
          <a:p>
            <a:r>
              <a:rPr lang="en-US" dirty="0"/>
              <a:t>It is also used to indicate the starting point of a program.</a:t>
            </a:r>
          </a:p>
          <a:p>
            <a:pPr marL="0" indent="0">
              <a:buNone/>
            </a:pPr>
            <a:endParaRPr lang="en-US" dirty="0"/>
          </a:p>
        </p:txBody>
      </p:sp>
      <p:sp>
        <p:nvSpPr>
          <p:cNvPr id="7" name="Title 1">
            <a:extLst>
              <a:ext uri="{FF2B5EF4-FFF2-40B4-BE49-F238E27FC236}">
                <a16:creationId xmlns:a16="http://schemas.microsoft.com/office/drawing/2014/main" id="{4DA3E7AD-C99C-F521-7337-065ED2C4C574}"/>
              </a:ext>
            </a:extLst>
          </p:cNvPr>
          <p:cNvSpPr txBox="1">
            <a:spLocks/>
          </p:cNvSpPr>
          <p:nvPr/>
        </p:nvSpPr>
        <p:spPr>
          <a:xfrm>
            <a:off x="529936" y="289782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dirty="0"/>
              <a:t> </a:t>
            </a:r>
            <a:r>
              <a:rPr lang="en-US" sz="3200" b="1" dirty="0">
                <a:latin typeface="+mn-lt"/>
              </a:rPr>
              <a:t>Top of Page </a:t>
            </a:r>
            <a:endParaRPr lang="en-IN" b="1" dirty="0">
              <a:latin typeface="+mn-lt"/>
            </a:endParaRPr>
          </a:p>
        </p:txBody>
      </p:sp>
      <p:sp>
        <p:nvSpPr>
          <p:cNvPr id="8" name="Content Placeholder 2">
            <a:extLst>
              <a:ext uri="{FF2B5EF4-FFF2-40B4-BE49-F238E27FC236}">
                <a16:creationId xmlns:a16="http://schemas.microsoft.com/office/drawing/2014/main" id="{AF9A43AD-4432-A36E-7444-C520D6B7FC38}"/>
              </a:ext>
            </a:extLst>
          </p:cNvPr>
          <p:cNvSpPr txBox="1">
            <a:spLocks/>
          </p:cNvSpPr>
          <p:nvPr/>
        </p:nvSpPr>
        <p:spPr>
          <a:xfrm>
            <a:off x="838200" y="4076476"/>
            <a:ext cx="10823864" cy="201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event is used to display constant page heading for all the pages in the output screen. </a:t>
            </a:r>
          </a:p>
          <a:p>
            <a:r>
              <a:rPr lang="en-US" dirty="0"/>
              <a:t>This event is triggered after the first WRITE statement.</a:t>
            </a:r>
            <a:endParaRPr lang="en-IN" dirty="0"/>
          </a:p>
        </p:txBody>
      </p:sp>
    </p:spTree>
    <p:extLst>
      <p:ext uri="{BB962C8B-B14F-4D97-AF65-F5344CB8AC3E}">
        <p14:creationId xmlns:p14="http://schemas.microsoft.com/office/powerpoint/2010/main" val="2484961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11A33E3D-72C3-3FD7-E478-D5CB1B1023DF}"/>
              </a:ext>
            </a:extLst>
          </p:cNvPr>
          <p:cNvSpPr txBox="1">
            <a:spLocks/>
          </p:cNvSpPr>
          <p:nvPr/>
        </p:nvSpPr>
        <p:spPr>
          <a:xfrm>
            <a:off x="973282" y="1081376"/>
            <a:ext cx="10515600" cy="537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End of page</a:t>
            </a:r>
            <a:endParaRPr lang="en-IN" sz="3600" b="1" dirty="0">
              <a:latin typeface="+mn-lt"/>
            </a:endParaRPr>
          </a:p>
        </p:txBody>
      </p:sp>
      <p:sp>
        <p:nvSpPr>
          <p:cNvPr id="6" name="Content Placeholder 2">
            <a:extLst>
              <a:ext uri="{FF2B5EF4-FFF2-40B4-BE49-F238E27FC236}">
                <a16:creationId xmlns:a16="http://schemas.microsoft.com/office/drawing/2014/main" id="{EDB79C63-1933-7563-1311-85F1B17A4F42}"/>
              </a:ext>
            </a:extLst>
          </p:cNvPr>
          <p:cNvSpPr txBox="1">
            <a:spLocks/>
          </p:cNvSpPr>
          <p:nvPr/>
        </p:nvSpPr>
        <p:spPr>
          <a:xfrm>
            <a:off x="838200" y="1977433"/>
            <a:ext cx="10515600" cy="17637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event is used to provide constant footer information across the all pages of the list screen. </a:t>
            </a:r>
          </a:p>
          <a:p>
            <a:r>
              <a:rPr lang="en-US" dirty="0"/>
              <a:t>To display end of page (or) footer information we have to reserve some lines as footer lines using the statement,</a:t>
            </a:r>
          </a:p>
          <a:p>
            <a:pPr marL="0" indent="0">
              <a:buFont typeface="Arial" panose="020B0604020202020204" pitchFamily="34" charset="0"/>
              <a:buNone/>
            </a:pPr>
            <a:r>
              <a:rPr lang="en-US" dirty="0"/>
              <a:t>  </a:t>
            </a:r>
            <a:r>
              <a:rPr lang="en-US" b="1" dirty="0"/>
              <a:t>Report  &lt;Report name&gt; Line count Total Lines ( Footer Lines)</a:t>
            </a:r>
          </a:p>
          <a:p>
            <a:pPr marL="0" indent="0">
              <a:buFont typeface="Arial" panose="020B0604020202020204" pitchFamily="34" charset="0"/>
              <a:buNone/>
            </a:pPr>
            <a:r>
              <a:rPr lang="en-US" b="1" dirty="0"/>
              <a:t>E.g. REPORT ZSEN LINE COUNT 30(3)</a:t>
            </a:r>
          </a:p>
          <a:p>
            <a:pPr marL="0" indent="0">
              <a:buFont typeface="Arial" panose="020B0604020202020204" pitchFamily="34" charset="0"/>
              <a:buNone/>
            </a:pPr>
            <a:endParaRPr lang="en-US" b="1" dirty="0"/>
          </a:p>
          <a:p>
            <a:endParaRPr lang="en-US" dirty="0"/>
          </a:p>
          <a:p>
            <a:endParaRPr lang="en-IN" dirty="0"/>
          </a:p>
        </p:txBody>
      </p:sp>
    </p:spTree>
    <p:extLst>
      <p:ext uri="{BB962C8B-B14F-4D97-AF65-F5344CB8AC3E}">
        <p14:creationId xmlns:p14="http://schemas.microsoft.com/office/powerpoint/2010/main" val="4242864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7F26F2B9-081B-BC46-5C33-8A9B3FF92582}"/>
              </a:ext>
            </a:extLst>
          </p:cNvPr>
          <p:cNvSpPr txBox="1">
            <a:spLocks/>
          </p:cNvSpPr>
          <p:nvPr/>
        </p:nvSpPr>
        <p:spPr>
          <a:xfrm>
            <a:off x="838200" y="6918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End of selection</a:t>
            </a:r>
            <a:endParaRPr lang="en-IN" sz="3600" b="1" dirty="0">
              <a:latin typeface="+mn-lt"/>
            </a:endParaRPr>
          </a:p>
        </p:txBody>
      </p:sp>
      <p:sp>
        <p:nvSpPr>
          <p:cNvPr id="6" name="Content Placeholder 2">
            <a:extLst>
              <a:ext uri="{FF2B5EF4-FFF2-40B4-BE49-F238E27FC236}">
                <a16:creationId xmlns:a16="http://schemas.microsoft.com/office/drawing/2014/main" id="{57E955DE-BC38-20CF-7895-365DE81B243A}"/>
              </a:ext>
            </a:extLst>
          </p:cNvPr>
          <p:cNvSpPr txBox="1">
            <a:spLocks/>
          </p:cNvSpPr>
          <p:nvPr/>
        </p:nvSpPr>
        <p:spPr>
          <a:xfrm>
            <a:off x="838200" y="1814809"/>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used to indicate the start of selection has been ended.  It is mainly used with logical database, which are obsolete in ABAP.</a:t>
            </a:r>
          </a:p>
          <a:p>
            <a:r>
              <a:rPr lang="en-US" dirty="0"/>
              <a:t>This is the last of the events called by the runtime environment to occur</a:t>
            </a:r>
          </a:p>
          <a:p>
            <a:r>
              <a:rPr lang="en-US" dirty="0"/>
              <a:t>END OF PAGE IS a footer for each list display. Whereas END OF SELECTION IS the final page of a Report.</a:t>
            </a:r>
          </a:p>
          <a:p>
            <a:endParaRPr lang="en-US" dirty="0"/>
          </a:p>
          <a:p>
            <a:endParaRPr lang="en-IN" dirty="0"/>
          </a:p>
        </p:txBody>
      </p:sp>
    </p:spTree>
    <p:extLst>
      <p:ext uri="{BB962C8B-B14F-4D97-AF65-F5344CB8AC3E}">
        <p14:creationId xmlns:p14="http://schemas.microsoft.com/office/powerpoint/2010/main" val="39873718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E4197748-102A-387D-940D-64D79B50CD02}"/>
              </a:ext>
            </a:extLst>
          </p:cNvPr>
          <p:cNvSpPr txBox="1">
            <a:spLocks/>
          </p:cNvSpPr>
          <p:nvPr/>
        </p:nvSpPr>
        <p:spPr>
          <a:xfrm>
            <a:off x="692727" y="51838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Interactive Reports Events</a:t>
            </a:r>
            <a:endParaRPr lang="en-IN" sz="3600" b="1" dirty="0">
              <a:latin typeface="+mn-lt"/>
            </a:endParaRPr>
          </a:p>
        </p:txBody>
      </p:sp>
      <p:sp>
        <p:nvSpPr>
          <p:cNvPr id="6" name="Content Placeholder 2">
            <a:extLst>
              <a:ext uri="{FF2B5EF4-FFF2-40B4-BE49-F238E27FC236}">
                <a16:creationId xmlns:a16="http://schemas.microsoft.com/office/drawing/2014/main" id="{14152569-73F1-4BA2-6C5E-81C2DAD52792}"/>
              </a:ext>
            </a:extLst>
          </p:cNvPr>
          <p:cNvSpPr txBox="1">
            <a:spLocks/>
          </p:cNvSpPr>
          <p:nvPr/>
        </p:nvSpPr>
        <p:spPr>
          <a:xfrm>
            <a:off x="692727" y="190285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Displaying the basic information on the basic list and the detailed information in the secondary list is called as interactive reports.</a:t>
            </a:r>
          </a:p>
          <a:p>
            <a:r>
              <a:rPr lang="en-US" dirty="0"/>
              <a:t>In SAP, there are 21 list, out of which first list is called as basic list with list number 0 and remaining lists are called as secondary lists.</a:t>
            </a:r>
          </a:p>
          <a:p>
            <a:r>
              <a:rPr lang="en-US" dirty="0"/>
              <a:t>At Line-selection</a:t>
            </a:r>
          </a:p>
          <a:p>
            <a:r>
              <a:rPr lang="en-US" dirty="0"/>
              <a:t>At User Command</a:t>
            </a:r>
          </a:p>
          <a:p>
            <a:r>
              <a:rPr lang="en-US" dirty="0"/>
              <a:t>At PF Status</a:t>
            </a:r>
          </a:p>
          <a:p>
            <a:r>
              <a:rPr lang="en-US" dirty="0"/>
              <a:t>Top of Page During line selection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a:p>
            <a:endParaRPr lang="en-IN" dirty="0"/>
          </a:p>
        </p:txBody>
      </p:sp>
    </p:spTree>
    <p:extLst>
      <p:ext uri="{BB962C8B-B14F-4D97-AF65-F5344CB8AC3E}">
        <p14:creationId xmlns:p14="http://schemas.microsoft.com/office/powerpoint/2010/main" val="104294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4647426"/>
          </a:xfrm>
          <a:prstGeom prst="rect">
            <a:avLst/>
          </a:prstGeom>
          <a:noFill/>
        </p:spPr>
        <p:txBody>
          <a:bodyPr wrap="square" rtlCol="0">
            <a:spAutoFit/>
          </a:bodyPr>
          <a:lstStyle/>
          <a:p>
            <a:pPr algn="l"/>
            <a:r>
              <a:rPr lang="en-IN" sz="3600" b="1" i="0" dirty="0">
                <a:effectLst/>
                <a:cs typeface="Heebo" pitchFamily="2" charset="-79"/>
              </a:rPr>
              <a:t>Database Servers</a:t>
            </a:r>
          </a:p>
          <a:p>
            <a:pPr algn="l"/>
            <a:endParaRPr lang="en-IN" sz="3600" b="1" i="0" dirty="0">
              <a:effectLst/>
              <a:cs typeface="Heebo" pitchFamily="2" charset="-79"/>
            </a:endParaRPr>
          </a:p>
          <a:p>
            <a:pPr indent="542925" algn="just"/>
            <a:r>
              <a:rPr lang="en-IN" sz="2800" b="0" i="0" dirty="0">
                <a:solidFill>
                  <a:srgbClr val="000000"/>
                </a:solidFill>
                <a:effectLst/>
              </a:rPr>
              <a:t>Database servers contain specialized systems with fast and large hard-drives.</a:t>
            </a:r>
          </a:p>
          <a:p>
            <a:pPr indent="542925" algn="just"/>
            <a:endParaRPr lang="en-IN" sz="2800" b="0" i="0" dirty="0">
              <a:solidFill>
                <a:srgbClr val="000000"/>
              </a:solidFill>
              <a:effectLst/>
            </a:endParaRPr>
          </a:p>
          <a:p>
            <a:pPr indent="542925" algn="l">
              <a:buFont typeface="Arial" panose="020B0604020202020204" pitchFamily="34" charset="0"/>
              <a:buChar char="•"/>
            </a:pPr>
            <a:r>
              <a:rPr lang="en-IN" sz="2800" b="0" i="0" dirty="0">
                <a:solidFill>
                  <a:srgbClr val="000000"/>
                </a:solidFill>
                <a:effectLst/>
              </a:rPr>
              <a:t>Database layer stores the data</a:t>
            </a:r>
          </a:p>
          <a:p>
            <a:pPr indent="542925" algn="l">
              <a:buFont typeface="Arial" panose="020B0604020202020204" pitchFamily="34" charset="0"/>
              <a:buChar char="•"/>
            </a:pPr>
            <a:endParaRPr lang="en-IN" sz="2800" b="0" i="0" dirty="0">
              <a:solidFill>
                <a:srgbClr val="000000"/>
              </a:solidFill>
              <a:effectLst/>
            </a:endParaRPr>
          </a:p>
          <a:p>
            <a:pPr indent="542925" algn="l">
              <a:buFont typeface="Arial" panose="020B0604020202020204" pitchFamily="34" charset="0"/>
              <a:buChar char="•"/>
            </a:pPr>
            <a:r>
              <a:rPr lang="en-IN" sz="2800" b="0" i="0" dirty="0">
                <a:solidFill>
                  <a:srgbClr val="000000"/>
                </a:solidFill>
                <a:effectLst/>
              </a:rPr>
              <a:t>Data store can be Business data, SAP system data, SAP tables, Programs.</a:t>
            </a:r>
          </a:p>
          <a:p>
            <a:pPr algn="l"/>
            <a:endParaRPr lang="en-IN" sz="2800" b="0" i="0" dirty="0">
              <a:solidFill>
                <a:srgbClr val="000000"/>
              </a:solidFill>
              <a:effectLst/>
            </a:endParaRPr>
          </a:p>
          <a:p>
            <a:pPr indent="542925" algn="l">
              <a:buFont typeface="Arial" panose="020B0604020202020204" pitchFamily="34" charset="0"/>
              <a:buChar char="•"/>
            </a:pPr>
            <a:r>
              <a:rPr lang="en-IN" sz="2800" b="0" i="0" dirty="0">
                <a:solidFill>
                  <a:srgbClr val="000000"/>
                </a:solidFill>
                <a:effectLst/>
              </a:rPr>
              <a:t>Examples − Oracle, Microsoft SQL Server, IBM DB/2, Siebel, Sybase, etc.</a:t>
            </a:r>
          </a:p>
        </p:txBody>
      </p:sp>
    </p:spTree>
    <p:extLst>
      <p:ext uri="{BB962C8B-B14F-4D97-AF65-F5344CB8AC3E}">
        <p14:creationId xmlns:p14="http://schemas.microsoft.com/office/powerpoint/2010/main" val="2208063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82DDE488-0C04-0BE5-3997-ED29246F6C1D}"/>
              </a:ext>
            </a:extLst>
          </p:cNvPr>
          <p:cNvSpPr txBox="1">
            <a:spLocks/>
          </p:cNvSpPr>
          <p:nvPr/>
        </p:nvSpPr>
        <p:spPr>
          <a:xfrm>
            <a:off x="687532" y="1101773"/>
            <a:ext cx="10515600" cy="5466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dirty="0"/>
              <a:t>At Line-selection</a:t>
            </a:r>
            <a:endParaRPr lang="en-IN" dirty="0"/>
          </a:p>
        </p:txBody>
      </p:sp>
      <p:sp>
        <p:nvSpPr>
          <p:cNvPr id="6" name="Content Placeholder 2">
            <a:extLst>
              <a:ext uri="{FF2B5EF4-FFF2-40B4-BE49-F238E27FC236}">
                <a16:creationId xmlns:a16="http://schemas.microsoft.com/office/drawing/2014/main" id="{767626F8-812D-F776-D298-BB556FA5DEBC}"/>
              </a:ext>
            </a:extLst>
          </p:cNvPr>
          <p:cNvSpPr txBox="1">
            <a:spLocks/>
          </p:cNvSpPr>
          <p:nvPr/>
        </p:nvSpPr>
        <p:spPr>
          <a:xfrm>
            <a:off x="687532" y="1775291"/>
            <a:ext cx="10515600" cy="17945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This event will trigger whenever the user double click on any list line</a:t>
            </a:r>
          </a:p>
          <a:p>
            <a:pPr marL="0" indent="0">
              <a:buNone/>
            </a:pPr>
            <a:endParaRPr lang="en-US" dirty="0"/>
          </a:p>
          <a:p>
            <a:endParaRPr lang="en-IN" dirty="0"/>
          </a:p>
        </p:txBody>
      </p:sp>
      <p:sp>
        <p:nvSpPr>
          <p:cNvPr id="7" name="Title 1">
            <a:extLst>
              <a:ext uri="{FF2B5EF4-FFF2-40B4-BE49-F238E27FC236}">
                <a16:creationId xmlns:a16="http://schemas.microsoft.com/office/drawing/2014/main" id="{8A68C200-89E8-2297-67FA-F258389D4B4B}"/>
              </a:ext>
            </a:extLst>
          </p:cNvPr>
          <p:cNvSpPr txBox="1">
            <a:spLocks/>
          </p:cNvSpPr>
          <p:nvPr/>
        </p:nvSpPr>
        <p:spPr>
          <a:xfrm>
            <a:off x="687532" y="215344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dirty="0"/>
              <a:t>At User Command</a:t>
            </a:r>
            <a:endParaRPr lang="en-IN" dirty="0"/>
          </a:p>
        </p:txBody>
      </p:sp>
      <p:sp>
        <p:nvSpPr>
          <p:cNvPr id="8" name="Content Placeholder 2">
            <a:extLst>
              <a:ext uri="{FF2B5EF4-FFF2-40B4-BE49-F238E27FC236}">
                <a16:creationId xmlns:a16="http://schemas.microsoft.com/office/drawing/2014/main" id="{4B970138-28DB-1420-218D-ACA49B5242C2}"/>
              </a:ext>
            </a:extLst>
          </p:cNvPr>
          <p:cNvSpPr txBox="1">
            <a:spLocks/>
          </p:cNvSpPr>
          <p:nvPr/>
        </p:nvSpPr>
        <p:spPr>
          <a:xfrm>
            <a:off x="687532" y="316345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event will trigger whenever user clicks on any custom buttons of the GUI.</a:t>
            </a:r>
            <a:endParaRPr lang="en-IN" dirty="0"/>
          </a:p>
        </p:txBody>
      </p:sp>
    </p:spTree>
    <p:extLst>
      <p:ext uri="{BB962C8B-B14F-4D97-AF65-F5344CB8AC3E}">
        <p14:creationId xmlns:p14="http://schemas.microsoft.com/office/powerpoint/2010/main" val="15679188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BBCA8185-4E21-A0B4-177C-6A153B9EB945}"/>
              </a:ext>
            </a:extLst>
          </p:cNvPr>
          <p:cNvSpPr txBox="1">
            <a:spLocks/>
          </p:cNvSpPr>
          <p:nvPr/>
        </p:nvSpPr>
        <p:spPr>
          <a:xfrm>
            <a:off x="453737" y="856099"/>
            <a:ext cx="10515600" cy="780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At PF Status</a:t>
            </a:r>
            <a:endParaRPr lang="en-IN" sz="3600" b="1" dirty="0">
              <a:latin typeface="+mn-lt"/>
            </a:endParaRPr>
          </a:p>
        </p:txBody>
      </p:sp>
      <p:sp>
        <p:nvSpPr>
          <p:cNvPr id="6" name="Content Placeholder 2">
            <a:extLst>
              <a:ext uri="{FF2B5EF4-FFF2-40B4-BE49-F238E27FC236}">
                <a16:creationId xmlns:a16="http://schemas.microsoft.com/office/drawing/2014/main" id="{BFAF5572-F9BB-7C19-5C1A-899F9EE8538E}"/>
              </a:ext>
            </a:extLst>
          </p:cNvPr>
          <p:cNvSpPr txBox="1">
            <a:spLocks/>
          </p:cNvSpPr>
          <p:nvPr/>
        </p:nvSpPr>
        <p:spPr>
          <a:xfrm>
            <a:off x="838200" y="1710383"/>
            <a:ext cx="10515600" cy="25620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event will trigger whenever user clicks on any function buttons.</a:t>
            </a:r>
          </a:p>
          <a:p>
            <a:pPr marL="0" indent="0">
              <a:buNone/>
            </a:pPr>
            <a:endParaRPr lang="en-US" dirty="0"/>
          </a:p>
          <a:p>
            <a:endParaRPr lang="en-IN" dirty="0"/>
          </a:p>
        </p:txBody>
      </p:sp>
      <p:sp>
        <p:nvSpPr>
          <p:cNvPr id="9" name="Title 1">
            <a:extLst>
              <a:ext uri="{FF2B5EF4-FFF2-40B4-BE49-F238E27FC236}">
                <a16:creationId xmlns:a16="http://schemas.microsoft.com/office/drawing/2014/main" id="{09F25D97-BA05-45C5-2994-0497AA031F53}"/>
              </a:ext>
            </a:extLst>
          </p:cNvPr>
          <p:cNvSpPr txBox="1">
            <a:spLocks/>
          </p:cNvSpPr>
          <p:nvPr/>
        </p:nvSpPr>
        <p:spPr>
          <a:xfrm>
            <a:off x="360220" y="22248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Top of Page During line selection</a:t>
            </a:r>
            <a:endParaRPr lang="en-IN" sz="3600" b="1" dirty="0">
              <a:latin typeface="+mn-lt"/>
            </a:endParaRPr>
          </a:p>
        </p:txBody>
      </p:sp>
      <p:sp>
        <p:nvSpPr>
          <p:cNvPr id="10" name="Content Placeholder 2">
            <a:extLst>
              <a:ext uri="{FF2B5EF4-FFF2-40B4-BE49-F238E27FC236}">
                <a16:creationId xmlns:a16="http://schemas.microsoft.com/office/drawing/2014/main" id="{7F70FD31-3E3A-F0E5-0276-3A0FCE571652}"/>
              </a:ext>
            </a:extLst>
          </p:cNvPr>
          <p:cNvSpPr txBox="1">
            <a:spLocks/>
          </p:cNvSpPr>
          <p:nvPr/>
        </p:nvSpPr>
        <p:spPr>
          <a:xfrm>
            <a:off x="838200" y="349841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used to print heading for secondary lists in interactive reports</a:t>
            </a:r>
            <a:endParaRPr lang="en-IN" dirty="0"/>
          </a:p>
        </p:txBody>
      </p:sp>
    </p:spTree>
    <p:extLst>
      <p:ext uri="{BB962C8B-B14F-4D97-AF65-F5344CB8AC3E}">
        <p14:creationId xmlns:p14="http://schemas.microsoft.com/office/powerpoint/2010/main" val="1725512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2" name="Title 1">
            <a:extLst>
              <a:ext uri="{FF2B5EF4-FFF2-40B4-BE49-F238E27FC236}">
                <a16:creationId xmlns:a16="http://schemas.microsoft.com/office/drawing/2014/main" id="{0124B410-53F3-5911-85CD-EF86C3F0EC15}"/>
              </a:ext>
            </a:extLst>
          </p:cNvPr>
          <p:cNvSpPr txBox="1">
            <a:spLocks/>
          </p:cNvSpPr>
          <p:nvPr/>
        </p:nvSpPr>
        <p:spPr>
          <a:xfrm>
            <a:off x="838200" y="856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endParaRPr lang="en-IN" dirty="0"/>
          </a:p>
        </p:txBody>
      </p:sp>
      <p:sp>
        <p:nvSpPr>
          <p:cNvPr id="4" name="Content Placeholder 2">
            <a:extLst>
              <a:ext uri="{FF2B5EF4-FFF2-40B4-BE49-F238E27FC236}">
                <a16:creationId xmlns:a16="http://schemas.microsoft.com/office/drawing/2014/main" id="{B18702CE-26FD-F078-5EE1-22A31328D0AF}"/>
              </a:ext>
            </a:extLst>
          </p:cNvPr>
          <p:cNvSpPr txBox="1">
            <a:spLocks/>
          </p:cNvSpPr>
          <p:nvPr/>
        </p:nvSpPr>
        <p:spPr>
          <a:xfrm>
            <a:off x="838200" y="20967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p>
        </p:txBody>
      </p:sp>
      <p:sp>
        <p:nvSpPr>
          <p:cNvPr id="5" name="Title 1">
            <a:extLst>
              <a:ext uri="{FF2B5EF4-FFF2-40B4-BE49-F238E27FC236}">
                <a16:creationId xmlns:a16="http://schemas.microsoft.com/office/drawing/2014/main" id="{AD9FF6AF-62A6-AE1C-3F0D-33156013F4CF}"/>
              </a:ext>
            </a:extLst>
          </p:cNvPr>
          <p:cNvSpPr txBox="1">
            <a:spLocks/>
          </p:cNvSpPr>
          <p:nvPr/>
        </p:nvSpPr>
        <p:spPr>
          <a:xfrm>
            <a:off x="723900" y="856100"/>
            <a:ext cx="10515600" cy="8895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r>
              <a:rPr lang="en-US" sz="3600" b="1" dirty="0">
                <a:latin typeface="+mn-lt"/>
              </a:rPr>
              <a:t>Simply in One sentence</a:t>
            </a:r>
            <a:endParaRPr lang="en-IN" sz="3600" b="1" dirty="0">
              <a:latin typeface="+mn-lt"/>
            </a:endParaRPr>
          </a:p>
        </p:txBody>
      </p:sp>
      <p:pic>
        <p:nvPicPr>
          <p:cNvPr id="6" name="Content Placeholder 4">
            <a:extLst>
              <a:ext uri="{FF2B5EF4-FFF2-40B4-BE49-F238E27FC236}">
                <a16:creationId xmlns:a16="http://schemas.microsoft.com/office/drawing/2014/main" id="{07666520-CE23-F359-DCBC-48114099EEB4}"/>
              </a:ext>
            </a:extLst>
          </p:cNvPr>
          <p:cNvPicPr>
            <a:picLocks noChangeAspect="1"/>
          </p:cNvPicPr>
          <p:nvPr/>
        </p:nvPicPr>
        <p:blipFill>
          <a:blip r:embed="rId3"/>
          <a:stretch>
            <a:fillRect/>
          </a:stretch>
        </p:blipFill>
        <p:spPr>
          <a:xfrm>
            <a:off x="946642" y="1843950"/>
            <a:ext cx="10521458" cy="3377258"/>
          </a:xfrm>
          <a:prstGeom prst="rect">
            <a:avLst/>
          </a:prstGeom>
        </p:spPr>
      </p:pic>
    </p:spTree>
    <p:extLst>
      <p:ext uri="{BB962C8B-B14F-4D97-AF65-F5344CB8AC3E}">
        <p14:creationId xmlns:p14="http://schemas.microsoft.com/office/powerpoint/2010/main" val="2752225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757860"/>
            <a:ext cx="11625741" cy="3046988"/>
          </a:xfrm>
          <a:prstGeom prst="rect">
            <a:avLst/>
          </a:prstGeom>
          <a:noFill/>
        </p:spPr>
        <p:txBody>
          <a:bodyPr wrap="square" rtlCol="0">
            <a:spAutoFit/>
          </a:bodyPr>
          <a:lstStyle/>
          <a:p>
            <a:pPr algn="l"/>
            <a:endParaRPr lang="en-IN" sz="3200" b="1" i="0" u="none" strike="noStrike" baseline="0" dirty="0">
              <a:solidFill>
                <a:srgbClr val="000000"/>
              </a:solidFill>
              <a:latin typeface="Calibri Light" panose="020F0302020204030204" pitchFamily="34" charset="0"/>
              <a:cs typeface="Calibri Light" panose="020F0302020204030204" pitchFamily="34" charset="0"/>
            </a:endParaRPr>
          </a:p>
          <a:p>
            <a:r>
              <a:rPr lang="en-US" sz="3200" b="1" i="0" u="none" strike="noStrike" baseline="0" dirty="0">
                <a:solidFill>
                  <a:srgbClr val="000000"/>
                </a:solidFill>
                <a:latin typeface="Calibri Light" panose="020F0302020204030204" pitchFamily="34" charset="0"/>
                <a:cs typeface="Calibri Light" panose="020F0302020204030204" pitchFamily="34" charset="0"/>
              </a:rPr>
              <a:t> Role of an </a:t>
            </a:r>
            <a:r>
              <a:rPr lang="en-US" sz="3200" b="1" i="0" u="none" strike="noStrike" baseline="0" dirty="0" err="1">
                <a:solidFill>
                  <a:srgbClr val="000000"/>
                </a:solidFill>
                <a:latin typeface="Calibri Light" panose="020F0302020204030204" pitchFamily="34" charset="0"/>
                <a:cs typeface="Calibri Light" panose="020F0302020204030204" pitchFamily="34" charset="0"/>
              </a:rPr>
              <a:t>ABAP’er</a:t>
            </a:r>
            <a:r>
              <a:rPr lang="en-US" sz="3200" b="1" i="0" u="none" strike="noStrike" baseline="0" dirty="0">
                <a:solidFill>
                  <a:srgbClr val="000000"/>
                </a:solidFill>
                <a:latin typeface="Calibri Light" panose="020F0302020204030204" pitchFamily="34" charset="0"/>
                <a:cs typeface="Calibri Light" panose="020F0302020204030204" pitchFamily="34" charset="0"/>
              </a:rPr>
              <a:t> in real time:-</a:t>
            </a:r>
          </a:p>
          <a:p>
            <a:endParaRPr lang="en-US" sz="3200" b="1" dirty="0">
              <a:solidFill>
                <a:srgbClr val="000000"/>
              </a:solidFill>
              <a:latin typeface="Calibri Light" panose="020F0302020204030204" pitchFamily="34" charset="0"/>
              <a:cs typeface="Calibri Light" panose="020F0302020204030204" pitchFamily="34" charset="0"/>
            </a:endParaRPr>
          </a:p>
          <a:p>
            <a:r>
              <a:rPr lang="en-US" sz="3200" b="1" i="0" u="none" strike="noStrike" baseline="0" dirty="0">
                <a:solidFill>
                  <a:srgbClr val="000000"/>
                </a:solidFill>
                <a:latin typeface="Calibri Light" panose="020F0302020204030204" pitchFamily="34" charset="0"/>
                <a:cs typeface="Calibri Light" panose="020F0302020204030204" pitchFamily="34" charset="0"/>
              </a:rPr>
              <a:t>  </a:t>
            </a:r>
          </a:p>
          <a:p>
            <a:endParaRPr lang="en-US" sz="3200" b="1" dirty="0">
              <a:solidFill>
                <a:srgbClr val="000000"/>
              </a:solidFill>
              <a:latin typeface="Calibri Light" panose="020F0302020204030204" pitchFamily="34" charset="0"/>
              <a:cs typeface="Calibri Light" panose="020F0302020204030204" pitchFamily="34" charset="0"/>
            </a:endParaRPr>
          </a:p>
          <a:p>
            <a:r>
              <a:rPr lang="en-US" sz="3200" b="1" i="0" u="none" strike="noStrike" baseline="0" dirty="0">
                <a:solidFill>
                  <a:srgbClr val="000000"/>
                </a:solidFill>
                <a:latin typeface="Calibri Light" panose="020F0302020204030204" pitchFamily="34" charset="0"/>
                <a:cs typeface="Calibri Light" panose="020F0302020204030204" pitchFamily="34" charset="0"/>
              </a:rPr>
              <a:t> </a:t>
            </a:r>
            <a:endParaRPr lang="en-IN" sz="3200" b="1" i="0" dirty="0">
              <a:solidFill>
                <a:srgbClr val="000000"/>
              </a:solidFill>
              <a:effectLst/>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00F6539D-07A7-9035-6B61-6F2A99AECD40}"/>
              </a:ext>
            </a:extLst>
          </p:cNvPr>
          <p:cNvPicPr>
            <a:picLocks noChangeAspect="1"/>
          </p:cNvPicPr>
          <p:nvPr/>
        </p:nvPicPr>
        <p:blipFill>
          <a:blip r:embed="rId3"/>
          <a:stretch>
            <a:fillRect/>
          </a:stretch>
        </p:blipFill>
        <p:spPr>
          <a:xfrm>
            <a:off x="1440535" y="2820690"/>
            <a:ext cx="9310930" cy="1611233"/>
          </a:xfrm>
          <a:prstGeom prst="rect">
            <a:avLst/>
          </a:prstGeom>
        </p:spPr>
      </p:pic>
    </p:spTree>
    <p:extLst>
      <p:ext uri="{BB962C8B-B14F-4D97-AF65-F5344CB8AC3E}">
        <p14:creationId xmlns:p14="http://schemas.microsoft.com/office/powerpoint/2010/main" val="155746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26774" y="913281"/>
            <a:ext cx="11625741" cy="4801314"/>
          </a:xfrm>
          <a:prstGeom prst="rect">
            <a:avLst/>
          </a:prstGeom>
          <a:noFill/>
        </p:spPr>
        <p:txBody>
          <a:bodyPr wrap="square" rtlCol="0">
            <a:spAutoFit/>
          </a:bodyPr>
          <a:lstStyle/>
          <a:p>
            <a:pPr algn="l"/>
            <a:endParaRPr lang="en-IN" sz="1800" b="0" i="0" u="none" strike="noStrike" baseline="0" dirty="0">
              <a:solidFill>
                <a:srgbClr val="000000"/>
              </a:solidFill>
              <a:latin typeface="Comic Sans MS" panose="030F0702030302020204" pitchFamily="66" charset="0"/>
            </a:endParaRPr>
          </a:p>
          <a:p>
            <a:r>
              <a:rPr lang="en-US" sz="1800" b="0" i="0" u="none" strike="noStrike" baseline="0" dirty="0">
                <a:solidFill>
                  <a:srgbClr val="000000"/>
                </a:solidFill>
                <a:latin typeface="Comic Sans MS" panose="030F0702030302020204" pitchFamily="66" charset="0"/>
              </a:rPr>
              <a:t> </a:t>
            </a:r>
            <a:r>
              <a:rPr lang="en-US" sz="3200" b="1" i="0" u="none" strike="noStrike" baseline="0" dirty="0">
                <a:solidFill>
                  <a:srgbClr val="000000"/>
                </a:solidFill>
              </a:rPr>
              <a:t>Report: - </a:t>
            </a:r>
            <a:endParaRPr lang="en-US" sz="3200" b="1" dirty="0">
              <a:solidFill>
                <a:srgbClr val="000000"/>
              </a:solidFill>
            </a:endParaRPr>
          </a:p>
          <a:p>
            <a:r>
              <a:rPr lang="en-US" sz="3200" b="1" i="0" u="none" strike="noStrike" baseline="0" dirty="0">
                <a:solidFill>
                  <a:srgbClr val="000000"/>
                </a:solidFill>
              </a:rPr>
              <a:t>        </a:t>
            </a:r>
            <a:r>
              <a:rPr lang="en-US" sz="3200" b="0" i="0" u="none" strike="noStrike" baseline="0" dirty="0">
                <a:solidFill>
                  <a:srgbClr val="000000"/>
                </a:solidFill>
              </a:rPr>
              <a:t>Based on the given input we’ll fetch [read or get] data from data base and display in a predefined format.</a:t>
            </a:r>
          </a:p>
          <a:p>
            <a:r>
              <a:rPr lang="en-US" sz="3200" b="0" i="0" u="none" strike="noStrike" baseline="0" dirty="0">
                <a:solidFill>
                  <a:srgbClr val="000000"/>
                </a:solidFill>
              </a:rPr>
              <a:t> </a:t>
            </a:r>
          </a:p>
          <a:p>
            <a:r>
              <a:rPr lang="en-IN" sz="3200" b="1" i="0" u="none" strike="noStrike" baseline="0" dirty="0">
                <a:solidFill>
                  <a:srgbClr val="000000"/>
                </a:solidFill>
              </a:rPr>
              <a:t>Types of Reports:- </a:t>
            </a:r>
          </a:p>
          <a:p>
            <a:endParaRPr lang="en-IN" sz="3200" b="0" i="0" u="none" strike="noStrike" baseline="0" dirty="0">
              <a:solidFill>
                <a:srgbClr val="000000"/>
              </a:solidFill>
            </a:endParaRPr>
          </a:p>
          <a:p>
            <a:r>
              <a:rPr lang="en-IN" sz="3200" b="0" i="0" u="none" strike="noStrike" baseline="0" dirty="0">
                <a:solidFill>
                  <a:srgbClr val="000000"/>
                </a:solidFill>
              </a:rPr>
              <a:t>1. Classical Reports </a:t>
            </a:r>
          </a:p>
          <a:p>
            <a:r>
              <a:rPr lang="en-IN" sz="3200" b="0" i="0" u="none" strike="noStrike" baseline="0" dirty="0">
                <a:solidFill>
                  <a:srgbClr val="000000"/>
                </a:solidFill>
              </a:rPr>
              <a:t>2. Interactive Reports </a:t>
            </a:r>
          </a:p>
          <a:p>
            <a:r>
              <a:rPr lang="en-IN" sz="3200" b="0" i="0" u="none" strike="noStrike" baseline="0" dirty="0">
                <a:solidFill>
                  <a:srgbClr val="000000"/>
                </a:solidFill>
              </a:rPr>
              <a:t>3. ALV Reports </a:t>
            </a:r>
          </a:p>
        </p:txBody>
      </p:sp>
    </p:spTree>
    <p:extLst>
      <p:ext uri="{BB962C8B-B14F-4D97-AF65-F5344CB8AC3E}">
        <p14:creationId xmlns:p14="http://schemas.microsoft.com/office/powerpoint/2010/main" val="147449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4678204"/>
          </a:xfrm>
          <a:prstGeom prst="rect">
            <a:avLst/>
          </a:prstGeom>
          <a:noFill/>
        </p:spPr>
        <p:txBody>
          <a:bodyPr wrap="square" rtlCol="0">
            <a:spAutoFit/>
          </a:bodyPr>
          <a:lstStyle/>
          <a:p>
            <a:pPr algn="l"/>
            <a:endParaRPr lang="en-IN" sz="1800" b="0" i="0" u="none" strike="noStrike" baseline="0" dirty="0">
              <a:solidFill>
                <a:srgbClr val="000000"/>
              </a:solidFill>
              <a:latin typeface="Comic Sans MS" panose="030F0702030302020204" pitchFamily="66" charset="0"/>
            </a:endParaRPr>
          </a:p>
          <a:p>
            <a:r>
              <a:rPr lang="en-US" sz="1800" b="0" i="0" u="none" strike="noStrike" baseline="0" dirty="0">
                <a:solidFill>
                  <a:srgbClr val="000000"/>
                </a:solidFill>
                <a:latin typeface="Comic Sans MS" panose="030F0702030302020204" pitchFamily="66" charset="0"/>
              </a:rPr>
              <a:t> </a:t>
            </a:r>
            <a:r>
              <a:rPr lang="en-US" sz="2800" b="1" i="0" u="none" strike="noStrike" baseline="0" dirty="0">
                <a:solidFill>
                  <a:srgbClr val="000000"/>
                </a:solidFill>
              </a:rPr>
              <a:t>Classical Reports: - </a:t>
            </a:r>
            <a:r>
              <a:rPr lang="en-US" sz="2800" b="0" i="0" u="none" strike="noStrike" baseline="0" dirty="0">
                <a:solidFill>
                  <a:srgbClr val="000000"/>
                </a:solidFill>
              </a:rPr>
              <a:t>It’s nothing but to display the entire information in a single list.</a:t>
            </a:r>
            <a:endParaRPr lang="en-US" sz="2800" dirty="0">
              <a:solidFill>
                <a:srgbClr val="000000"/>
              </a:solidFill>
            </a:endParaRPr>
          </a:p>
          <a:p>
            <a:pPr algn="l"/>
            <a:endParaRPr lang="en-IN" sz="2800" b="0" i="0" u="none" strike="noStrike" baseline="0" dirty="0">
              <a:solidFill>
                <a:srgbClr val="000000"/>
              </a:solidFill>
            </a:endParaRPr>
          </a:p>
          <a:p>
            <a:r>
              <a:rPr lang="en-US" sz="2800" b="0" i="0" u="none" strike="noStrike" baseline="0" dirty="0">
                <a:solidFill>
                  <a:srgbClr val="000000"/>
                </a:solidFill>
              </a:rPr>
              <a:t> </a:t>
            </a:r>
            <a:r>
              <a:rPr lang="en-US" sz="2800" b="1" i="0" u="none" strike="noStrike" baseline="0" dirty="0">
                <a:solidFill>
                  <a:srgbClr val="000000"/>
                </a:solidFill>
              </a:rPr>
              <a:t>Interactive Reports: - </a:t>
            </a:r>
            <a:r>
              <a:rPr lang="en-US" sz="2800" b="0" i="0" u="none" strike="noStrike" baseline="0" dirty="0">
                <a:solidFill>
                  <a:srgbClr val="000000"/>
                </a:solidFill>
              </a:rPr>
              <a:t>It’s nothing but to display the summarized information                            </a:t>
            </a:r>
            <a:r>
              <a:rPr lang="en-US" sz="2800" dirty="0">
                <a:solidFill>
                  <a:srgbClr val="000000"/>
                </a:solidFill>
              </a:rPr>
              <a:t> </a:t>
            </a:r>
            <a:r>
              <a:rPr lang="en-US" sz="2800" b="0" i="0" u="none" strike="noStrike" baseline="0" dirty="0">
                <a:solidFill>
                  <a:srgbClr val="000000"/>
                </a:solidFill>
              </a:rPr>
              <a:t>                                                                          in the basic list and detailed information  in further lists. </a:t>
            </a:r>
          </a:p>
          <a:p>
            <a:endParaRPr lang="en-US" sz="2800" dirty="0">
              <a:solidFill>
                <a:srgbClr val="000000"/>
              </a:solidFill>
            </a:endParaRPr>
          </a:p>
          <a:p>
            <a:endParaRPr lang="en-US" sz="2800" b="0" i="0" u="none" strike="noStrike" baseline="0" dirty="0">
              <a:solidFill>
                <a:srgbClr val="000000"/>
              </a:solidFill>
            </a:endParaRPr>
          </a:p>
          <a:p>
            <a:r>
              <a:rPr lang="en-US" sz="2800" b="0" i="0" u="none" strike="noStrike" baseline="0" dirty="0">
                <a:solidFill>
                  <a:srgbClr val="000000"/>
                </a:solidFill>
              </a:rPr>
              <a:t> </a:t>
            </a:r>
            <a:r>
              <a:rPr lang="en-US" sz="2800" b="1" i="0" u="none" strike="noStrike" baseline="0" dirty="0">
                <a:solidFill>
                  <a:srgbClr val="000000"/>
                </a:solidFill>
              </a:rPr>
              <a:t>ALV Reports: </a:t>
            </a:r>
            <a:r>
              <a:rPr lang="en-US" sz="2800" b="0" i="0" u="none" strike="noStrike" baseline="0" dirty="0">
                <a:solidFill>
                  <a:srgbClr val="000000"/>
                </a:solidFill>
              </a:rPr>
              <a:t>- This is used to display the data with additional features.</a:t>
            </a:r>
          </a:p>
          <a:p>
            <a:r>
              <a:rPr lang="en-US" sz="2800" dirty="0">
                <a:solidFill>
                  <a:srgbClr val="000000"/>
                </a:solidFill>
              </a:rPr>
              <a:t>                            </a:t>
            </a:r>
            <a:r>
              <a:rPr lang="en-US" sz="2800" b="0" i="0" u="none" strike="noStrike" baseline="0" dirty="0">
                <a:solidFill>
                  <a:srgbClr val="000000"/>
                </a:solidFill>
              </a:rPr>
              <a:t>i.e. Borders, colors, </a:t>
            </a:r>
            <a:r>
              <a:rPr lang="en-US" sz="2800" dirty="0">
                <a:solidFill>
                  <a:srgbClr val="000000"/>
                </a:solidFill>
              </a:rPr>
              <a:t>sorting, </a:t>
            </a:r>
            <a:r>
              <a:rPr lang="en-US" sz="2800" b="0" i="0" u="none" strike="noStrike" baseline="0" dirty="0">
                <a:solidFill>
                  <a:srgbClr val="000000"/>
                </a:solidFill>
              </a:rPr>
              <a:t>shades, lines etc. </a:t>
            </a:r>
          </a:p>
          <a:p>
            <a:r>
              <a:rPr lang="en-US" sz="2800" b="0" i="0" u="none" strike="noStrike" baseline="0" dirty="0">
                <a:solidFill>
                  <a:srgbClr val="000000"/>
                </a:solidFill>
              </a:rPr>
              <a:t> </a:t>
            </a:r>
            <a:endParaRPr lang="en-IN" sz="2800" b="0" i="0" dirty="0">
              <a:solidFill>
                <a:srgbClr val="000000"/>
              </a:solidFill>
              <a:effectLst/>
            </a:endParaRPr>
          </a:p>
        </p:txBody>
      </p:sp>
    </p:spTree>
    <p:extLst>
      <p:ext uri="{BB962C8B-B14F-4D97-AF65-F5344CB8AC3E}">
        <p14:creationId xmlns:p14="http://schemas.microsoft.com/office/powerpoint/2010/main" val="132103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1815882"/>
          </a:xfrm>
          <a:prstGeom prst="rect">
            <a:avLst/>
          </a:prstGeom>
          <a:noFill/>
        </p:spPr>
        <p:txBody>
          <a:bodyPr wrap="square" rtlCol="0">
            <a:spAutoFit/>
          </a:bodyPr>
          <a:lstStyle/>
          <a:p>
            <a:pPr algn="l"/>
            <a:endParaRPr lang="en-IN" sz="1800" b="0" i="0" u="none" strike="noStrike" baseline="0" dirty="0">
              <a:solidFill>
                <a:srgbClr val="000000"/>
              </a:solidFill>
              <a:latin typeface="Comic Sans MS" panose="030F0702030302020204" pitchFamily="66" charset="0"/>
            </a:endParaRPr>
          </a:p>
          <a:p>
            <a:r>
              <a:rPr lang="en-US" sz="2800" b="0" i="0" u="none" strike="noStrike" baseline="0" dirty="0">
                <a:solidFill>
                  <a:srgbClr val="000000"/>
                </a:solidFill>
                <a:latin typeface="Calibri Light" panose="020F0302020204030204" pitchFamily="34" charset="0"/>
                <a:cs typeface="Calibri Light" panose="020F0302020204030204" pitchFamily="34" charset="0"/>
              </a:rPr>
              <a:t> </a:t>
            </a:r>
            <a:r>
              <a:rPr lang="en-US" sz="2800" b="1" i="0" u="none" strike="noStrike" baseline="0" dirty="0">
                <a:solidFill>
                  <a:srgbClr val="000000"/>
                </a:solidFill>
                <a:latin typeface="Calibri Light" panose="020F0302020204030204" pitchFamily="34" charset="0"/>
                <a:cs typeface="Calibri Light" panose="020F0302020204030204" pitchFamily="34" charset="0"/>
              </a:rPr>
              <a:t>Interfaces: - </a:t>
            </a:r>
          </a:p>
          <a:p>
            <a:endParaRPr lang="en-US" b="1" dirty="0">
              <a:solidFill>
                <a:srgbClr val="000000"/>
              </a:solidFill>
              <a:latin typeface="Comic Sans MS" panose="030F0702030302020204" pitchFamily="66" charset="0"/>
            </a:endParaRPr>
          </a:p>
          <a:p>
            <a:r>
              <a:rPr lang="en-US" b="1" dirty="0">
                <a:solidFill>
                  <a:srgbClr val="000000"/>
                </a:solidFill>
                <a:latin typeface="Comic Sans MS" panose="030F0702030302020204" pitchFamily="66" charset="0"/>
              </a:rPr>
              <a:t>         </a:t>
            </a:r>
            <a:r>
              <a:rPr lang="en-US" sz="2400" b="0" i="0" u="none" strike="noStrike" baseline="0" dirty="0">
                <a:solidFill>
                  <a:srgbClr val="000000"/>
                </a:solidFill>
              </a:rPr>
              <a:t>Interfaces are used to connecting from SAP to SAP as well as SAP to non-SAP. Interfaces are ALE/IDOCS, BAPI </a:t>
            </a:r>
            <a:endParaRPr lang="en-IN" sz="2400" b="0" i="0" dirty="0">
              <a:solidFill>
                <a:srgbClr val="000000"/>
              </a:solidFill>
              <a:effectLst/>
            </a:endParaRPr>
          </a:p>
        </p:txBody>
      </p:sp>
      <p:pic>
        <p:nvPicPr>
          <p:cNvPr id="4" name="Picture 3">
            <a:extLst>
              <a:ext uri="{FF2B5EF4-FFF2-40B4-BE49-F238E27FC236}">
                <a16:creationId xmlns:a16="http://schemas.microsoft.com/office/drawing/2014/main" id="{4D149671-8BA2-C944-9014-A9EF30C56E4F}"/>
              </a:ext>
            </a:extLst>
          </p:cNvPr>
          <p:cNvPicPr>
            <a:picLocks noChangeAspect="1"/>
          </p:cNvPicPr>
          <p:nvPr/>
        </p:nvPicPr>
        <p:blipFill>
          <a:blip r:embed="rId3"/>
          <a:stretch>
            <a:fillRect/>
          </a:stretch>
        </p:blipFill>
        <p:spPr>
          <a:xfrm>
            <a:off x="3682380" y="2821715"/>
            <a:ext cx="2826908" cy="2726678"/>
          </a:xfrm>
          <a:prstGeom prst="rect">
            <a:avLst/>
          </a:prstGeom>
        </p:spPr>
      </p:pic>
    </p:spTree>
    <p:extLst>
      <p:ext uri="{BB962C8B-B14F-4D97-AF65-F5344CB8AC3E}">
        <p14:creationId xmlns:p14="http://schemas.microsoft.com/office/powerpoint/2010/main" val="227219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5016758"/>
          </a:xfrm>
          <a:prstGeom prst="rect">
            <a:avLst/>
          </a:prstGeom>
          <a:noFill/>
        </p:spPr>
        <p:txBody>
          <a:bodyPr wrap="square" rtlCol="0">
            <a:spAutoFit/>
          </a:bodyPr>
          <a:lstStyle/>
          <a:p>
            <a:r>
              <a:rPr lang="en-US" sz="3200" b="1" i="0" u="none" strike="noStrike" baseline="0" dirty="0">
                <a:solidFill>
                  <a:srgbClr val="000000"/>
                </a:solidFill>
              </a:rPr>
              <a:t>Conversion: - </a:t>
            </a:r>
          </a:p>
          <a:p>
            <a:r>
              <a:rPr lang="en-US" sz="3200" b="1" dirty="0">
                <a:solidFill>
                  <a:srgbClr val="000000"/>
                </a:solidFill>
              </a:rPr>
              <a:t>                  </a:t>
            </a:r>
            <a:r>
              <a:rPr lang="en-US" sz="3200" b="0" i="0" u="none" strike="noStrike" baseline="0" dirty="0">
                <a:solidFill>
                  <a:srgbClr val="000000"/>
                </a:solidFill>
              </a:rPr>
              <a:t>Conversion programs are used to transverse the data from file to SAP system. </a:t>
            </a:r>
          </a:p>
          <a:p>
            <a:r>
              <a:rPr lang="en-US" sz="3200" b="0" i="0" u="none" strike="noStrike" baseline="0" dirty="0">
                <a:solidFill>
                  <a:srgbClr val="000000"/>
                </a:solidFill>
              </a:rPr>
              <a:t>                  Conversion programs are BDC,LSMW </a:t>
            </a:r>
          </a:p>
          <a:p>
            <a:r>
              <a:rPr lang="en-US" sz="3200" b="1" i="0" u="none" strike="noStrike" baseline="0" dirty="0">
                <a:solidFill>
                  <a:srgbClr val="000000"/>
                </a:solidFill>
              </a:rPr>
              <a:t>Enhancements: </a:t>
            </a:r>
            <a:r>
              <a:rPr lang="en-US" sz="3200" b="0" i="0" u="none" strike="noStrike" baseline="0" dirty="0">
                <a:solidFill>
                  <a:srgbClr val="000000"/>
                </a:solidFill>
              </a:rPr>
              <a:t>- </a:t>
            </a:r>
            <a:endParaRPr lang="en-US" sz="3200" dirty="0">
              <a:solidFill>
                <a:srgbClr val="000000"/>
              </a:solidFill>
            </a:endParaRPr>
          </a:p>
          <a:p>
            <a:r>
              <a:rPr lang="en-US" sz="3200" b="0" i="0" u="none" strike="noStrike" baseline="0" dirty="0">
                <a:solidFill>
                  <a:srgbClr val="000000"/>
                </a:solidFill>
              </a:rPr>
              <a:t>                  Enhancements are used to adding some additional functionality to the standard functionality with out disturbing the standard functionality. </a:t>
            </a:r>
          </a:p>
          <a:p>
            <a:r>
              <a:rPr lang="en-US" sz="3200" b="0" i="0" u="none" strike="noStrike" baseline="0" dirty="0">
                <a:solidFill>
                  <a:srgbClr val="000000"/>
                </a:solidFill>
              </a:rPr>
              <a:t>                  Enhancements are BADI, user exists, customer exits, enhancement frame work, enhancement spot </a:t>
            </a:r>
          </a:p>
        </p:txBody>
      </p:sp>
    </p:spTree>
    <p:extLst>
      <p:ext uri="{BB962C8B-B14F-4D97-AF65-F5344CB8AC3E}">
        <p14:creationId xmlns:p14="http://schemas.microsoft.com/office/powerpoint/2010/main" val="205677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4524315"/>
          </a:xfrm>
          <a:prstGeom prst="rect">
            <a:avLst/>
          </a:prstGeom>
          <a:noFill/>
        </p:spPr>
        <p:txBody>
          <a:bodyPr wrap="square" rtlCol="0">
            <a:spAutoFit/>
          </a:bodyPr>
          <a:lstStyle/>
          <a:p>
            <a:r>
              <a:rPr lang="en-US" sz="3200" b="1" dirty="0">
                <a:solidFill>
                  <a:srgbClr val="000000"/>
                </a:solidFill>
              </a:rPr>
              <a:t>Forms: - </a:t>
            </a:r>
          </a:p>
          <a:p>
            <a:r>
              <a:rPr lang="en-US" sz="3200" b="1" dirty="0">
                <a:solidFill>
                  <a:srgbClr val="000000"/>
                </a:solidFill>
              </a:rPr>
              <a:t>           </a:t>
            </a:r>
            <a:r>
              <a:rPr lang="en-US" sz="3200" dirty="0">
                <a:solidFill>
                  <a:srgbClr val="000000"/>
                </a:solidFill>
              </a:rPr>
              <a:t>Forms are used to design the business documents such as offer letters, experience letters, pay bills etc. </a:t>
            </a:r>
          </a:p>
          <a:p>
            <a:r>
              <a:rPr lang="en-US" sz="3200" dirty="0">
                <a:solidFill>
                  <a:srgbClr val="000000"/>
                </a:solidFill>
              </a:rPr>
              <a:t>           Forms are SAP Script, SMART forms. </a:t>
            </a:r>
          </a:p>
          <a:p>
            <a:endParaRPr lang="en-US" sz="3200" dirty="0">
              <a:solidFill>
                <a:srgbClr val="000000"/>
              </a:solidFill>
            </a:endParaRPr>
          </a:p>
          <a:p>
            <a:r>
              <a:rPr lang="en-US" sz="3200" b="1" dirty="0">
                <a:solidFill>
                  <a:srgbClr val="000000"/>
                </a:solidFill>
              </a:rPr>
              <a:t>Work flow: - </a:t>
            </a:r>
          </a:p>
          <a:p>
            <a:r>
              <a:rPr lang="en-US" sz="3200" b="1" dirty="0">
                <a:solidFill>
                  <a:srgbClr val="000000"/>
                </a:solidFill>
              </a:rPr>
              <a:t>            </a:t>
            </a:r>
            <a:r>
              <a:rPr lang="en-US" sz="3200" dirty="0">
                <a:solidFill>
                  <a:srgbClr val="000000"/>
                </a:solidFill>
              </a:rPr>
              <a:t>Work flow is used to automate the exist business process &amp; used to identify the work load of employee as well as performance of the employee. </a:t>
            </a:r>
            <a:endParaRPr lang="en-IN" sz="3200" dirty="0">
              <a:solidFill>
                <a:srgbClr val="000000"/>
              </a:solidFill>
            </a:endParaRPr>
          </a:p>
        </p:txBody>
      </p:sp>
    </p:spTree>
    <p:extLst>
      <p:ext uri="{BB962C8B-B14F-4D97-AF65-F5344CB8AC3E}">
        <p14:creationId xmlns:p14="http://schemas.microsoft.com/office/powerpoint/2010/main" val="175204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83129" y="850850"/>
            <a:ext cx="11625741" cy="3816429"/>
          </a:xfrm>
          <a:prstGeom prst="rect">
            <a:avLst/>
          </a:prstGeom>
          <a:noFill/>
        </p:spPr>
        <p:txBody>
          <a:bodyPr wrap="square" rtlCol="0">
            <a:spAutoFit/>
          </a:bodyPr>
          <a:lstStyle/>
          <a:p>
            <a:pPr algn="l"/>
            <a:endParaRPr lang="en-IN" sz="1800" b="0" i="0" u="none" strike="noStrike" baseline="0" dirty="0">
              <a:solidFill>
                <a:srgbClr val="000000"/>
              </a:solidFill>
              <a:latin typeface="Comic Sans MS" panose="030F0702030302020204" pitchFamily="66" charset="0"/>
            </a:endParaRPr>
          </a:p>
          <a:p>
            <a:r>
              <a:rPr lang="en-US" sz="1800" b="0" i="0" u="none" strike="noStrike" baseline="0" dirty="0">
                <a:solidFill>
                  <a:srgbClr val="000000"/>
                </a:solidFill>
                <a:latin typeface="Comic Sans MS" panose="030F0702030302020204" pitchFamily="66" charset="0"/>
              </a:rPr>
              <a:t> </a:t>
            </a:r>
            <a:r>
              <a:rPr lang="en-US" sz="3200" i="0" u="none" strike="noStrike" baseline="0" dirty="0">
                <a:solidFill>
                  <a:srgbClr val="000000"/>
                </a:solidFill>
                <a:cs typeface="Calibri Light" panose="020F0302020204030204" pitchFamily="34" charset="0"/>
              </a:rPr>
              <a:t>SAP LANDSCAPE</a:t>
            </a:r>
          </a:p>
          <a:p>
            <a:endParaRPr lang="en-US" sz="3200" b="1" dirty="0">
              <a:solidFill>
                <a:srgbClr val="000000"/>
              </a:solidFill>
              <a:effectLst/>
              <a:latin typeface="Calibri Light" panose="020F0302020204030204" pitchFamily="34" charset="0"/>
              <a:cs typeface="Calibri Light" panose="020F0302020204030204" pitchFamily="34" charset="0"/>
            </a:endParaRPr>
          </a:p>
          <a:p>
            <a:r>
              <a:rPr lang="en-IN" sz="3200" b="1" dirty="0">
                <a:solidFill>
                  <a:srgbClr val="000000"/>
                </a:solidFill>
                <a:latin typeface="Calibri Light" panose="020F0302020204030204" pitchFamily="34" charset="0"/>
                <a:cs typeface="Calibri Light" panose="020F0302020204030204" pitchFamily="34" charset="0"/>
              </a:rPr>
              <a:t>                  </a:t>
            </a:r>
            <a:r>
              <a:rPr lang="en-IN" sz="3200" dirty="0">
                <a:solidFill>
                  <a:srgbClr val="000000"/>
                </a:solidFill>
                <a:latin typeface="Calibri Light" panose="020F0302020204030204" pitchFamily="34" charset="0"/>
                <a:cs typeface="Calibri Light" panose="020F0302020204030204" pitchFamily="34" charset="0"/>
              </a:rPr>
              <a:t>1)  Development Server</a:t>
            </a:r>
          </a:p>
          <a:p>
            <a:endParaRPr lang="en-IN" sz="3200" dirty="0">
              <a:solidFill>
                <a:srgbClr val="000000"/>
              </a:solidFill>
              <a:latin typeface="Calibri Light" panose="020F0302020204030204" pitchFamily="34" charset="0"/>
              <a:cs typeface="Calibri Light" panose="020F0302020204030204" pitchFamily="34" charset="0"/>
            </a:endParaRPr>
          </a:p>
          <a:p>
            <a:r>
              <a:rPr lang="en-IN" sz="3200" dirty="0">
                <a:solidFill>
                  <a:srgbClr val="000000"/>
                </a:solidFill>
                <a:latin typeface="Calibri Light" panose="020F0302020204030204" pitchFamily="34" charset="0"/>
                <a:cs typeface="Calibri Light" panose="020F0302020204030204" pitchFamily="34" charset="0"/>
              </a:rPr>
              <a:t>                  2)  Quality Server</a:t>
            </a:r>
          </a:p>
          <a:p>
            <a:endParaRPr lang="en-IN" sz="3200" dirty="0">
              <a:solidFill>
                <a:srgbClr val="000000"/>
              </a:solidFill>
              <a:latin typeface="Calibri Light" panose="020F0302020204030204" pitchFamily="34" charset="0"/>
              <a:cs typeface="Calibri Light" panose="020F0302020204030204" pitchFamily="34" charset="0"/>
            </a:endParaRPr>
          </a:p>
          <a:p>
            <a:r>
              <a:rPr lang="en-IN" sz="3200" dirty="0">
                <a:solidFill>
                  <a:srgbClr val="000000"/>
                </a:solidFill>
                <a:latin typeface="Calibri Light" panose="020F0302020204030204" pitchFamily="34" charset="0"/>
                <a:cs typeface="Calibri Light" panose="020F0302020204030204" pitchFamily="34" charset="0"/>
              </a:rPr>
              <a:t>                  3)  Production Server  </a:t>
            </a:r>
            <a:endParaRPr lang="en-US" sz="3200" i="0" dirty="0">
              <a:solidFill>
                <a:srgbClr val="0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73124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646331"/>
          </a:xfrm>
          <a:prstGeom prst="rect">
            <a:avLst/>
          </a:prstGeom>
          <a:noFill/>
        </p:spPr>
        <p:txBody>
          <a:bodyPr wrap="square" rtlCol="0">
            <a:spAutoFit/>
          </a:bodyPr>
          <a:lstStyle/>
          <a:p>
            <a:pPr algn="l"/>
            <a:endParaRPr lang="en-IN" sz="1800" b="0" i="0" u="none" strike="noStrike" baseline="0" dirty="0">
              <a:solidFill>
                <a:srgbClr val="000000"/>
              </a:solidFill>
              <a:latin typeface="Comic Sans MS" panose="030F0702030302020204" pitchFamily="66" charset="0"/>
            </a:endParaRPr>
          </a:p>
          <a:p>
            <a:r>
              <a:rPr lang="en-US" sz="1800" b="0" i="0" u="none" strike="noStrike" baseline="0" dirty="0">
                <a:solidFill>
                  <a:srgbClr val="000000"/>
                </a:solidFill>
                <a:latin typeface="Comic Sans MS" panose="030F0702030302020204" pitchFamily="66" charset="0"/>
              </a:rPr>
              <a:t> </a:t>
            </a:r>
            <a:endParaRPr lang="en-IN" sz="2800" b="0" i="0" dirty="0">
              <a:solidFill>
                <a:srgbClr val="000000"/>
              </a:solidFill>
              <a:effectLst/>
            </a:endParaRPr>
          </a:p>
        </p:txBody>
      </p:sp>
      <p:pic>
        <p:nvPicPr>
          <p:cNvPr id="1026" name="Picture 2" descr="SAP Landscape (3 system landscape) | SAP Basis Administrator">
            <a:extLst>
              <a:ext uri="{FF2B5EF4-FFF2-40B4-BE49-F238E27FC236}">
                <a16:creationId xmlns:a16="http://schemas.microsoft.com/office/drawing/2014/main" id="{B1481617-28F8-8676-AA9C-5E17F296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1" y="1224366"/>
            <a:ext cx="8887122" cy="427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93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90349" y="1843950"/>
            <a:ext cx="11633200" cy="2862322"/>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ABAP – </a:t>
            </a:r>
            <a:r>
              <a:rPr lang="en-US" sz="3200" b="1" i="0" dirty="0">
                <a:solidFill>
                  <a:srgbClr val="222222"/>
                </a:solidFill>
                <a:effectLst/>
              </a:rPr>
              <a:t>A</a:t>
            </a:r>
            <a:r>
              <a:rPr lang="en-US" sz="3200" b="0" i="0" dirty="0">
                <a:solidFill>
                  <a:srgbClr val="222222"/>
                </a:solidFill>
                <a:effectLst/>
              </a:rPr>
              <a:t>dvanced </a:t>
            </a:r>
            <a:r>
              <a:rPr lang="en-US" sz="3200" b="1" i="0" dirty="0">
                <a:solidFill>
                  <a:srgbClr val="222222"/>
                </a:solidFill>
                <a:effectLst/>
              </a:rPr>
              <a:t>B</a:t>
            </a:r>
            <a:r>
              <a:rPr lang="en-US" sz="3200" b="0" i="0" dirty="0">
                <a:solidFill>
                  <a:srgbClr val="222222"/>
                </a:solidFill>
                <a:effectLst/>
              </a:rPr>
              <a:t>usiness </a:t>
            </a:r>
            <a:r>
              <a:rPr lang="en-US" sz="3200" b="1" i="0" dirty="0">
                <a:solidFill>
                  <a:srgbClr val="222222"/>
                </a:solidFill>
                <a:effectLst/>
              </a:rPr>
              <a:t>A</a:t>
            </a:r>
            <a:r>
              <a:rPr lang="en-US" sz="3200" b="0" i="0" dirty="0">
                <a:solidFill>
                  <a:srgbClr val="222222"/>
                </a:solidFill>
                <a:effectLst/>
              </a:rPr>
              <a:t>pplication </a:t>
            </a:r>
            <a:r>
              <a:rPr lang="en-US" sz="3200" b="1" i="0" dirty="0">
                <a:solidFill>
                  <a:srgbClr val="222222"/>
                </a:solidFill>
                <a:effectLst/>
              </a:rPr>
              <a:t>P</a:t>
            </a:r>
            <a:r>
              <a:rPr lang="en-US" sz="3200" b="0" i="0" dirty="0">
                <a:solidFill>
                  <a:srgbClr val="222222"/>
                </a:solidFill>
                <a:effectLst/>
              </a:rPr>
              <a:t>rogramming.</a:t>
            </a:r>
          </a:p>
          <a:p>
            <a:pPr indent="0" algn="l">
              <a:buFont typeface="Arial" panose="020B0604020202020204" pitchFamily="34" charset="0"/>
              <a:buNone/>
            </a:pPr>
            <a:endParaRPr lang="en-US" sz="3200" dirty="0">
              <a:solidFill>
                <a:srgbClr val="222222"/>
              </a:solidFill>
            </a:endParaRPr>
          </a:p>
          <a:p>
            <a:pPr indent="0" algn="l">
              <a:buFont typeface="Arial" panose="020B0604020202020204" pitchFamily="34" charset="0"/>
              <a:buNone/>
            </a:pPr>
            <a:r>
              <a:rPr lang="en-US" sz="3200" b="0" i="0" dirty="0">
                <a:solidFill>
                  <a:srgbClr val="222222"/>
                </a:solidFill>
                <a:effectLst/>
              </a:rPr>
              <a:t>     It is come under Technical module.</a:t>
            </a:r>
          </a:p>
          <a:p>
            <a:pPr indent="0" algn="l">
              <a:buFont typeface="Arial" panose="020B0604020202020204" pitchFamily="34" charset="0"/>
              <a:buNone/>
            </a:pPr>
            <a:endParaRPr lang="en-US" sz="3200" dirty="0">
              <a:solidFill>
                <a:srgbClr val="222222"/>
              </a:solidFill>
            </a:endParaRPr>
          </a:p>
          <a:p>
            <a:pPr indent="0" algn="l">
              <a:buFont typeface="Arial" panose="020B0604020202020204" pitchFamily="34" charset="0"/>
              <a:buNone/>
            </a:pPr>
            <a:r>
              <a:rPr lang="en-US" sz="3200" dirty="0">
                <a:solidFill>
                  <a:srgbClr val="222222"/>
                </a:solidFill>
              </a:rPr>
              <a:t>     All other FI, MM, SD, PP  modules are functional module.</a:t>
            </a:r>
            <a:endParaRPr lang="en-US" sz="3200" dirty="0"/>
          </a:p>
          <a:p>
            <a:pPr indent="0" algn="l">
              <a:buFont typeface="Arial" panose="020B0604020202020204" pitchFamily="34" charset="0"/>
              <a:buNone/>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742362"/>
            <a:ext cx="11625741" cy="4093428"/>
          </a:xfrm>
          <a:prstGeom prst="rect">
            <a:avLst/>
          </a:prstGeom>
          <a:noFill/>
        </p:spPr>
        <p:txBody>
          <a:bodyPr wrap="square" rtlCol="0">
            <a:spAutoFit/>
          </a:bodyPr>
          <a:lstStyle/>
          <a:p>
            <a:pPr algn="l"/>
            <a:endParaRPr lang="en-IN" sz="3200" b="0" i="0" u="none" strike="noStrike" baseline="0" dirty="0">
              <a:solidFill>
                <a:srgbClr val="000000"/>
              </a:solidFill>
              <a:latin typeface="Calibri Light" panose="020F0302020204030204" pitchFamily="34" charset="0"/>
              <a:cs typeface="Calibri Light" panose="020F0302020204030204" pitchFamily="34" charset="0"/>
            </a:endParaRPr>
          </a:p>
          <a:p>
            <a:r>
              <a:rPr lang="en-US" sz="3200" b="0" i="0" u="none" strike="noStrike" baseline="0" dirty="0">
                <a:solidFill>
                  <a:srgbClr val="000000"/>
                </a:solidFill>
                <a:latin typeface="Calibri Light" panose="020F0302020204030204" pitchFamily="34" charset="0"/>
                <a:cs typeface="Calibri Light" panose="020F0302020204030204" pitchFamily="34" charset="0"/>
              </a:rPr>
              <a:t> </a:t>
            </a:r>
            <a:r>
              <a:rPr lang="en-US" sz="3600" b="1" i="0" u="none" strike="noStrike" baseline="0" dirty="0">
                <a:solidFill>
                  <a:srgbClr val="000000"/>
                </a:solidFill>
                <a:cs typeface="Calibri Light" panose="020F0302020204030204" pitchFamily="34" charset="0"/>
              </a:rPr>
              <a:t>Source Code</a:t>
            </a:r>
            <a:r>
              <a:rPr lang="en-US" sz="3600" b="1" i="0" u="none" strike="noStrike" baseline="0" dirty="0">
                <a:solidFill>
                  <a:srgbClr val="000000"/>
                </a:solidFill>
              </a:rPr>
              <a:t>:</a:t>
            </a:r>
          </a:p>
          <a:p>
            <a:endParaRPr lang="en-US" sz="3200" b="1" dirty="0">
              <a:solidFill>
                <a:srgbClr val="000000"/>
              </a:solidFill>
              <a:effectLst/>
            </a:endParaRPr>
          </a:p>
          <a:p>
            <a:r>
              <a:rPr lang="en-US" sz="3200" b="1" i="0" dirty="0">
                <a:solidFill>
                  <a:srgbClr val="000000"/>
                </a:solidFill>
              </a:rPr>
              <a:t>         </a:t>
            </a:r>
            <a:r>
              <a:rPr lang="en-US" sz="3200" b="0" i="0" u="none" strike="noStrike" baseline="0" dirty="0">
                <a:solidFill>
                  <a:srgbClr val="000000"/>
                </a:solidFill>
              </a:rPr>
              <a:t>The source code of an ABAP consists of either a statement or comment. </a:t>
            </a:r>
          </a:p>
          <a:p>
            <a:endParaRPr lang="en-US" sz="3200" b="0" i="0" u="none" strike="noStrike" baseline="0" dirty="0">
              <a:solidFill>
                <a:srgbClr val="000000"/>
              </a:solidFill>
            </a:endParaRPr>
          </a:p>
          <a:p>
            <a:r>
              <a:rPr lang="en-US" sz="3200" b="0" i="0" u="none" strike="noStrike" baseline="0" dirty="0">
                <a:solidFill>
                  <a:srgbClr val="000000"/>
                </a:solidFill>
              </a:rPr>
              <a:t>          A statement is the collection of operators, operands, variables and keywords. </a:t>
            </a:r>
            <a:endParaRPr lang="en-IN" sz="3200" b="1" i="0" dirty="0">
              <a:solidFill>
                <a:srgbClr val="000000"/>
              </a:solidFill>
              <a:effectLst/>
            </a:endParaRPr>
          </a:p>
        </p:txBody>
      </p:sp>
    </p:spTree>
    <p:extLst>
      <p:ext uri="{BB962C8B-B14F-4D97-AF65-F5344CB8AC3E}">
        <p14:creationId xmlns:p14="http://schemas.microsoft.com/office/powerpoint/2010/main" val="428601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83129" y="1052328"/>
            <a:ext cx="11625741" cy="3785652"/>
          </a:xfrm>
          <a:prstGeom prst="rect">
            <a:avLst/>
          </a:prstGeom>
          <a:noFill/>
        </p:spPr>
        <p:txBody>
          <a:bodyPr wrap="square" rtlCol="0">
            <a:spAutoFit/>
          </a:bodyPr>
          <a:lstStyle/>
          <a:p>
            <a:pPr algn="l"/>
            <a:r>
              <a:rPr lang="en-IN" sz="3600" b="1" i="0" u="none" strike="noStrike" baseline="0" dirty="0">
                <a:solidFill>
                  <a:srgbClr val="000000"/>
                </a:solidFill>
              </a:rPr>
              <a:t>Operators:</a:t>
            </a:r>
          </a:p>
          <a:p>
            <a:pPr algn="l"/>
            <a:r>
              <a:rPr lang="en-IN" sz="3600" b="1" dirty="0">
                <a:solidFill>
                  <a:srgbClr val="000000"/>
                </a:solidFill>
              </a:rPr>
              <a:t>               </a:t>
            </a:r>
            <a:r>
              <a:rPr lang="en-US" sz="2800" b="0" i="0" u="none" strike="noStrike" baseline="0" dirty="0">
                <a:solidFill>
                  <a:srgbClr val="000000"/>
                </a:solidFill>
              </a:rPr>
              <a:t>In ABAP we’ve 3 types of operators</a:t>
            </a:r>
            <a:endParaRPr lang="en-IN" sz="2800" b="1" dirty="0">
              <a:solidFill>
                <a:srgbClr val="000000"/>
              </a:solidFill>
            </a:endParaRPr>
          </a:p>
          <a:p>
            <a:pPr algn="l"/>
            <a:endParaRPr lang="en-IN" sz="2800" b="1" i="0" u="none" strike="noStrike" baseline="0" dirty="0">
              <a:solidFill>
                <a:srgbClr val="000000"/>
              </a:solidFill>
            </a:endParaRPr>
          </a:p>
          <a:p>
            <a:pPr algn="l"/>
            <a:r>
              <a:rPr lang="en-IN" sz="2800" b="1" dirty="0">
                <a:solidFill>
                  <a:srgbClr val="000000"/>
                </a:solidFill>
              </a:rPr>
              <a:t>          </a:t>
            </a:r>
            <a:r>
              <a:rPr lang="en-IN" sz="2800" dirty="0">
                <a:solidFill>
                  <a:srgbClr val="000000"/>
                </a:solidFill>
              </a:rPr>
              <a:t>1) Mathematical Operator</a:t>
            </a:r>
            <a:endParaRPr lang="en-IN" sz="2800" i="0" u="none" strike="noStrike" baseline="0" dirty="0">
              <a:solidFill>
                <a:srgbClr val="000000"/>
              </a:solidFill>
            </a:endParaRPr>
          </a:p>
          <a:p>
            <a:pPr algn="l"/>
            <a:endParaRPr lang="en-IN" sz="2800" dirty="0">
              <a:solidFill>
                <a:srgbClr val="000000"/>
              </a:solidFill>
            </a:endParaRPr>
          </a:p>
          <a:p>
            <a:pPr algn="l"/>
            <a:r>
              <a:rPr lang="en-IN" sz="2800" i="0" u="none" strike="noStrike" baseline="0" dirty="0">
                <a:solidFill>
                  <a:srgbClr val="000000"/>
                </a:solidFill>
              </a:rPr>
              <a:t>          2)  Comparative Operator</a:t>
            </a:r>
            <a:endParaRPr lang="en-IN" sz="2800" dirty="0">
              <a:solidFill>
                <a:srgbClr val="000000"/>
              </a:solidFill>
            </a:endParaRPr>
          </a:p>
          <a:p>
            <a:pPr algn="l"/>
            <a:endParaRPr lang="en-IN" sz="2800" dirty="0">
              <a:solidFill>
                <a:srgbClr val="000000"/>
              </a:solidFill>
            </a:endParaRPr>
          </a:p>
          <a:p>
            <a:pPr algn="l"/>
            <a:r>
              <a:rPr lang="en-IN" sz="2800" i="0" u="none" strike="noStrike" baseline="0" dirty="0">
                <a:solidFill>
                  <a:srgbClr val="000000"/>
                </a:solidFill>
              </a:rPr>
              <a:t>          3)   Relational or Logical Operator </a:t>
            </a:r>
            <a:endParaRPr lang="en-IN" sz="2800" i="0" dirty="0">
              <a:solidFill>
                <a:srgbClr val="000000"/>
              </a:solidFill>
              <a:effectLst/>
            </a:endParaRPr>
          </a:p>
        </p:txBody>
      </p:sp>
    </p:spTree>
    <p:extLst>
      <p:ext uri="{BB962C8B-B14F-4D97-AF65-F5344CB8AC3E}">
        <p14:creationId xmlns:p14="http://schemas.microsoft.com/office/powerpoint/2010/main" val="2672978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3908762"/>
          </a:xfrm>
          <a:prstGeom prst="rect">
            <a:avLst/>
          </a:prstGeom>
          <a:noFill/>
        </p:spPr>
        <p:txBody>
          <a:bodyPr wrap="square" rtlCol="0">
            <a:spAutoFit/>
          </a:bodyPr>
          <a:lstStyle/>
          <a:p>
            <a:r>
              <a:rPr lang="en-IN" sz="3200" b="1" i="0" u="none" strike="noStrike" baseline="0" dirty="0">
                <a:solidFill>
                  <a:srgbClr val="000000"/>
                </a:solidFill>
              </a:rPr>
              <a:t>Mathematical Operator:- </a:t>
            </a:r>
            <a:endParaRPr lang="en-IN" sz="2400" b="1" i="0" u="none" strike="noStrike" baseline="0" dirty="0">
              <a:solidFill>
                <a:srgbClr val="000000"/>
              </a:solidFill>
            </a:endParaRPr>
          </a:p>
          <a:p>
            <a:endParaRPr lang="en-IN" sz="2400" b="0" i="0" u="none" strike="noStrike" baseline="0" dirty="0">
              <a:solidFill>
                <a:srgbClr val="000000"/>
              </a:solidFill>
            </a:endParaRPr>
          </a:p>
          <a:p>
            <a:r>
              <a:rPr lang="en-IN" sz="2400" b="1" i="0" u="none" strike="noStrike" baseline="0" dirty="0">
                <a:solidFill>
                  <a:srgbClr val="000000"/>
                </a:solidFill>
              </a:rPr>
              <a:t>               Operator                                       Description                                  Example </a:t>
            </a:r>
            <a:endParaRPr lang="en-IN" sz="2400" b="0" i="0" u="none" strike="noStrike" baseline="0" dirty="0">
              <a:solidFill>
                <a:srgbClr val="000000"/>
              </a:solidFill>
            </a:endParaRPr>
          </a:p>
          <a:p>
            <a:r>
              <a:rPr lang="en-IN" sz="2400" b="0" i="0" u="none" strike="noStrike" baseline="0" dirty="0">
                <a:solidFill>
                  <a:srgbClr val="000000"/>
                </a:solidFill>
              </a:rPr>
              <a:t>                     +                                                   Addition                                     3 + 2 = 5 </a:t>
            </a:r>
          </a:p>
          <a:p>
            <a:r>
              <a:rPr lang="en-IN" sz="2400" b="0" i="0" u="none" strike="noStrike" baseline="0" dirty="0">
                <a:solidFill>
                  <a:srgbClr val="000000"/>
                </a:solidFill>
              </a:rPr>
              <a:t>                      -                                                 Subtraction                                  3 – 2 = 1 </a:t>
            </a:r>
          </a:p>
          <a:p>
            <a:r>
              <a:rPr lang="en-IN" sz="2400" b="0" i="0" u="none" strike="noStrike" baseline="0" dirty="0">
                <a:solidFill>
                  <a:srgbClr val="000000"/>
                </a:solidFill>
              </a:rPr>
              <a:t>                     *                                               Multiplication                                3 * 2 = 6 </a:t>
            </a:r>
          </a:p>
          <a:p>
            <a:r>
              <a:rPr lang="fr-FR" sz="2400" b="0" i="0" u="none" strike="noStrike" baseline="0" dirty="0">
                <a:solidFill>
                  <a:srgbClr val="000000"/>
                </a:solidFill>
              </a:rPr>
              <a:t>                    **                                              Exponentiel                           3 * * 3 = 32 = 9 </a:t>
            </a:r>
          </a:p>
          <a:p>
            <a:r>
              <a:rPr lang="en-IN" sz="2400" b="0" i="0" u="none" strike="noStrike" baseline="0" dirty="0">
                <a:solidFill>
                  <a:srgbClr val="000000"/>
                </a:solidFill>
              </a:rPr>
              <a:t>                     /                                                    Division                                       4 / 2 = 2 </a:t>
            </a:r>
          </a:p>
          <a:p>
            <a:r>
              <a:rPr lang="en-US" sz="2400" b="0" i="0" u="none" strike="noStrike" baseline="0" dirty="0">
                <a:solidFill>
                  <a:srgbClr val="000000"/>
                </a:solidFill>
              </a:rPr>
              <a:t>                  Mod                                     Reminder of division                         5 mod 2 = 1 </a:t>
            </a:r>
          </a:p>
          <a:p>
            <a:r>
              <a:rPr lang="en-US" sz="2400" dirty="0">
                <a:solidFill>
                  <a:srgbClr val="000000"/>
                </a:solidFill>
              </a:rPr>
              <a:t>                                                                   </a:t>
            </a:r>
            <a:r>
              <a:rPr lang="en-US" sz="2400" b="0" i="0" u="none" strike="noStrike" baseline="0" dirty="0">
                <a:solidFill>
                  <a:srgbClr val="000000"/>
                </a:solidFill>
              </a:rPr>
              <a:t>Of two numbers </a:t>
            </a:r>
            <a:endParaRPr lang="en-IN" sz="2400" b="0" i="0" dirty="0">
              <a:solidFill>
                <a:srgbClr val="000000"/>
              </a:solidFill>
              <a:effectLst/>
            </a:endParaRPr>
          </a:p>
        </p:txBody>
      </p:sp>
    </p:spTree>
    <p:extLst>
      <p:ext uri="{BB962C8B-B14F-4D97-AF65-F5344CB8AC3E}">
        <p14:creationId xmlns:p14="http://schemas.microsoft.com/office/powerpoint/2010/main" val="357285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4031873"/>
          </a:xfrm>
          <a:prstGeom prst="rect">
            <a:avLst/>
          </a:prstGeom>
          <a:noFill/>
        </p:spPr>
        <p:txBody>
          <a:bodyPr wrap="square" rtlCol="0">
            <a:spAutoFit/>
          </a:bodyPr>
          <a:lstStyle/>
          <a:p>
            <a:r>
              <a:rPr lang="en-US" sz="3200" b="1" i="0" u="none" strike="noStrike" baseline="0" dirty="0">
                <a:solidFill>
                  <a:srgbClr val="000000"/>
                </a:solidFill>
              </a:rPr>
              <a:t>Comparative Operator:- </a:t>
            </a:r>
          </a:p>
          <a:p>
            <a:endParaRPr lang="en-US" sz="2800" b="1" dirty="0">
              <a:solidFill>
                <a:srgbClr val="000000"/>
              </a:solidFill>
            </a:endParaRPr>
          </a:p>
          <a:p>
            <a:r>
              <a:rPr lang="en-US" sz="2800" b="1" i="0" u="none" strike="noStrike" baseline="0" dirty="0">
                <a:solidFill>
                  <a:srgbClr val="000000"/>
                </a:solidFill>
              </a:rPr>
              <a:t>  Operator </a:t>
            </a:r>
            <a:r>
              <a:rPr lang="en-US" sz="2800" b="0" i="0" u="none" strike="noStrike" baseline="0" dirty="0">
                <a:solidFill>
                  <a:srgbClr val="000000"/>
                </a:solidFill>
              </a:rPr>
              <a:t>	                          </a:t>
            </a:r>
            <a:r>
              <a:rPr lang="en-US" sz="2800" b="1" i="0" u="none" strike="noStrike" baseline="0" dirty="0">
                <a:solidFill>
                  <a:srgbClr val="000000"/>
                </a:solidFill>
              </a:rPr>
              <a:t>Description </a:t>
            </a:r>
            <a:r>
              <a:rPr lang="en-US" sz="2800" b="0" i="0" u="none" strike="noStrike" baseline="0" dirty="0">
                <a:solidFill>
                  <a:srgbClr val="000000"/>
                </a:solidFill>
              </a:rPr>
              <a:t>	                            </a:t>
            </a:r>
            <a:r>
              <a:rPr lang="en-US" sz="2800" b="1" i="0" u="none" strike="noStrike" baseline="0" dirty="0">
                <a:solidFill>
                  <a:srgbClr val="000000"/>
                </a:solidFill>
              </a:rPr>
              <a:t>Example </a:t>
            </a:r>
            <a:r>
              <a:rPr lang="en-US" sz="2800" b="0" i="0" u="none" strike="noStrike" baseline="0" dirty="0">
                <a:solidFill>
                  <a:srgbClr val="000000"/>
                </a:solidFill>
              </a:rPr>
              <a:t>	</a:t>
            </a:r>
          </a:p>
          <a:p>
            <a:r>
              <a:rPr lang="en-US" sz="2800" b="0" i="0" u="none" strike="noStrike" baseline="0" dirty="0">
                <a:solidFill>
                  <a:srgbClr val="000000"/>
                </a:solidFill>
              </a:rPr>
              <a:t>   &lt; or LT 	                           Less than 	                                   a &lt; b or a LT b 	</a:t>
            </a:r>
          </a:p>
          <a:p>
            <a:r>
              <a:rPr lang="en-US" sz="2800" b="0" i="0" u="none" strike="noStrike" baseline="0" dirty="0">
                <a:solidFill>
                  <a:srgbClr val="000000"/>
                </a:solidFill>
              </a:rPr>
              <a:t>  &lt;= or LE 	                       Less than or equal 	                        a &lt;= b or a LE b 	</a:t>
            </a:r>
          </a:p>
          <a:p>
            <a:r>
              <a:rPr lang="en-US" sz="2800" b="0" i="0" u="none" strike="noStrike" baseline="0" dirty="0">
                <a:solidFill>
                  <a:srgbClr val="000000"/>
                </a:solidFill>
              </a:rPr>
              <a:t>   &gt; or GT 	                             Greater than 	                         a &gt; b or a GT b 	</a:t>
            </a:r>
          </a:p>
          <a:p>
            <a:r>
              <a:rPr lang="en-US" sz="2800" b="0" i="0" u="none" strike="noStrike" baseline="0" dirty="0">
                <a:solidFill>
                  <a:srgbClr val="000000"/>
                </a:solidFill>
              </a:rPr>
              <a:t>  &gt;= or GE 	                     Greater than or equal 	             a &gt;= b or a GE b 	</a:t>
            </a:r>
          </a:p>
          <a:p>
            <a:r>
              <a:rPr lang="en-US" sz="2800" b="0" i="0" u="none" strike="noStrike" baseline="0" dirty="0">
                <a:solidFill>
                  <a:srgbClr val="000000"/>
                </a:solidFill>
              </a:rPr>
              <a:t>   = or EQ 	                                 Equal 	                                     a = b or a EQ b 	</a:t>
            </a:r>
          </a:p>
          <a:p>
            <a:r>
              <a:rPr lang="en-US" sz="2800" b="0" i="0" u="none" strike="noStrike" baseline="0" dirty="0">
                <a:solidFill>
                  <a:srgbClr val="000000"/>
                </a:solidFill>
              </a:rPr>
              <a:t>   &lt;&gt; or NE 	                              Not equal 	                         a &lt;&gt; b or a NE b 	</a:t>
            </a:r>
          </a:p>
        </p:txBody>
      </p:sp>
    </p:spTree>
    <p:extLst>
      <p:ext uri="{BB962C8B-B14F-4D97-AF65-F5344CB8AC3E}">
        <p14:creationId xmlns:p14="http://schemas.microsoft.com/office/powerpoint/2010/main" val="3547128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3046988"/>
          </a:xfrm>
          <a:prstGeom prst="rect">
            <a:avLst/>
          </a:prstGeom>
          <a:noFill/>
        </p:spPr>
        <p:txBody>
          <a:bodyPr wrap="square" rtlCol="0">
            <a:spAutoFit/>
          </a:bodyPr>
          <a:lstStyle/>
          <a:p>
            <a:r>
              <a:rPr lang="en-IN" sz="3200" b="1" i="0" u="none" strike="noStrike" baseline="0" dirty="0">
                <a:solidFill>
                  <a:srgbClr val="000000"/>
                </a:solidFill>
              </a:rPr>
              <a:t>Relational or Logical Operator:-</a:t>
            </a:r>
          </a:p>
          <a:p>
            <a:endParaRPr lang="en-IN" sz="3200" b="1" dirty="0">
              <a:solidFill>
                <a:srgbClr val="000000"/>
              </a:solidFill>
            </a:endParaRPr>
          </a:p>
          <a:p>
            <a:r>
              <a:rPr lang="en-IN" sz="3200" b="1" i="0" u="none" strike="noStrike" baseline="0" dirty="0">
                <a:solidFill>
                  <a:srgbClr val="000000"/>
                </a:solidFill>
              </a:rPr>
              <a:t> </a:t>
            </a:r>
            <a:endParaRPr lang="en-IN" sz="3200" b="0" i="0" u="none" strike="noStrike" baseline="0" dirty="0">
              <a:solidFill>
                <a:srgbClr val="000000"/>
              </a:solidFill>
            </a:endParaRPr>
          </a:p>
          <a:p>
            <a:r>
              <a:rPr lang="en-IN" sz="3200" b="1" i="0" u="none" strike="noStrike" baseline="0" dirty="0">
                <a:solidFill>
                  <a:srgbClr val="000000"/>
                </a:solidFill>
              </a:rPr>
              <a:t>       Operator                    Description                  Example </a:t>
            </a:r>
            <a:endParaRPr lang="en-IN" sz="3200" b="0" i="0" u="none" strike="noStrike" baseline="0" dirty="0">
              <a:solidFill>
                <a:srgbClr val="000000"/>
              </a:solidFill>
            </a:endParaRPr>
          </a:p>
          <a:p>
            <a:r>
              <a:rPr lang="en-US" sz="3200" b="0" i="0" u="none" strike="noStrike" baseline="0" dirty="0">
                <a:solidFill>
                  <a:srgbClr val="000000"/>
                </a:solidFill>
              </a:rPr>
              <a:t>         And                                   </a:t>
            </a:r>
            <a:r>
              <a:rPr lang="en-US" sz="3200" b="0" i="0" u="none" strike="noStrike" baseline="0" dirty="0" err="1">
                <a:solidFill>
                  <a:srgbClr val="000000"/>
                </a:solidFill>
              </a:rPr>
              <a:t>AND</a:t>
            </a:r>
            <a:r>
              <a:rPr lang="en-US" sz="3200" b="0" i="0" u="none" strike="noStrike" baseline="0" dirty="0">
                <a:solidFill>
                  <a:srgbClr val="000000"/>
                </a:solidFill>
              </a:rPr>
              <a:t>                     a &lt; b and a &lt; c </a:t>
            </a:r>
          </a:p>
          <a:p>
            <a:r>
              <a:rPr lang="en-US" sz="3200" b="0" i="0" u="none" strike="noStrike" baseline="0" dirty="0">
                <a:solidFill>
                  <a:srgbClr val="000000"/>
                </a:solidFill>
              </a:rPr>
              <a:t>          Or                                      </a:t>
            </a:r>
            <a:r>
              <a:rPr lang="en-US" sz="3200" b="0" i="0" u="none" strike="noStrike" baseline="0" dirty="0" err="1">
                <a:solidFill>
                  <a:srgbClr val="000000"/>
                </a:solidFill>
              </a:rPr>
              <a:t>OR</a:t>
            </a:r>
            <a:r>
              <a:rPr lang="en-US" sz="3200" b="0" i="0" u="none" strike="noStrike" baseline="0" dirty="0">
                <a:solidFill>
                  <a:srgbClr val="000000"/>
                </a:solidFill>
              </a:rPr>
              <a:t>                       a &lt; b or a &lt; c </a:t>
            </a:r>
            <a:endParaRPr lang="en-IN" sz="3200" b="0" i="0" dirty="0">
              <a:solidFill>
                <a:srgbClr val="000000"/>
              </a:solidFill>
              <a:effectLst/>
            </a:endParaRPr>
          </a:p>
        </p:txBody>
      </p:sp>
    </p:spTree>
    <p:extLst>
      <p:ext uri="{BB962C8B-B14F-4D97-AF65-F5344CB8AC3E}">
        <p14:creationId xmlns:p14="http://schemas.microsoft.com/office/powerpoint/2010/main" val="233082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3662541"/>
          </a:xfrm>
          <a:prstGeom prst="rect">
            <a:avLst/>
          </a:prstGeom>
          <a:noFill/>
        </p:spPr>
        <p:txBody>
          <a:bodyPr wrap="square" rtlCol="0">
            <a:spAutoFit/>
          </a:bodyPr>
          <a:lstStyle/>
          <a:p>
            <a:pPr algn="l"/>
            <a:r>
              <a:rPr lang="en-IN" sz="3600" b="1" i="0" u="none" strike="noStrike" baseline="0" dirty="0"/>
              <a:t>ABAP Standard Data Types</a:t>
            </a:r>
          </a:p>
          <a:p>
            <a:pPr algn="l"/>
            <a:endParaRPr lang="en-IN" sz="2800" dirty="0">
              <a:solidFill>
                <a:srgbClr val="000000"/>
              </a:solidFill>
              <a:effectLst/>
            </a:endParaRPr>
          </a:p>
          <a:p>
            <a:pPr algn="l"/>
            <a:r>
              <a:rPr lang="en-US" sz="2800" b="0" i="0" u="none" strike="noStrike" baseline="0" dirty="0"/>
              <a:t>                  ABAP standard data types (built-in data types) are divided into two groups:</a:t>
            </a:r>
          </a:p>
          <a:p>
            <a:pPr marL="1441450" algn="l">
              <a:buFont typeface="Arial" panose="020B0604020202020204" pitchFamily="34" charset="0"/>
              <a:buChar char="•"/>
            </a:pPr>
            <a:r>
              <a:rPr lang="en-IN" sz="2800" b="0" i="0" u="none" strike="noStrike" baseline="0" dirty="0"/>
              <a:t>   Complete</a:t>
            </a:r>
          </a:p>
          <a:p>
            <a:pPr marL="1441450" algn="l">
              <a:buFont typeface="Arial" panose="020B0604020202020204" pitchFamily="34" charset="0"/>
              <a:buChar char="•"/>
            </a:pPr>
            <a:r>
              <a:rPr lang="en-IN" sz="2800" b="0" i="0" u="none" strike="noStrike" baseline="0" dirty="0"/>
              <a:t>    Incomplete</a:t>
            </a:r>
          </a:p>
          <a:p>
            <a:pPr marL="285750" indent="-285750" algn="l">
              <a:buFontTx/>
              <a:buChar char="-"/>
            </a:pPr>
            <a:endParaRPr lang="en-IN" sz="2800" dirty="0"/>
          </a:p>
          <a:p>
            <a:pPr marL="285750" indent="-285750" algn="l">
              <a:buFontTx/>
              <a:buChar char="-"/>
            </a:pPr>
            <a:endParaRPr lang="en-IN" sz="2800" b="0" i="0" u="none" strike="noStrike" baseline="0" dirty="0"/>
          </a:p>
        </p:txBody>
      </p:sp>
    </p:spTree>
    <p:extLst>
      <p:ext uri="{BB962C8B-B14F-4D97-AF65-F5344CB8AC3E}">
        <p14:creationId xmlns:p14="http://schemas.microsoft.com/office/powerpoint/2010/main" val="115621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3477875"/>
          </a:xfrm>
          <a:prstGeom prst="rect">
            <a:avLst/>
          </a:prstGeom>
          <a:noFill/>
        </p:spPr>
        <p:txBody>
          <a:bodyPr wrap="square" rtlCol="0">
            <a:spAutoFit/>
          </a:bodyPr>
          <a:lstStyle/>
          <a:p>
            <a:pPr algn="l"/>
            <a:r>
              <a:rPr lang="en-IN" sz="3600" b="1" i="0" u="none" strike="noStrike" baseline="0" dirty="0"/>
              <a:t>Complete ABAP Standard Data Types</a:t>
            </a:r>
          </a:p>
          <a:p>
            <a:pPr algn="l"/>
            <a:endParaRPr lang="en-IN" sz="3600" b="1" i="0" u="none" strike="noStrike" baseline="0" dirty="0"/>
          </a:p>
          <a:p>
            <a:pPr algn="l"/>
            <a:r>
              <a:rPr lang="en-US" sz="2800" b="0" i="0" u="none" strike="noStrike" baseline="0" dirty="0"/>
              <a:t>            The built-in ABAP standard data types that already contain a type-specific, fixed-length specification are considered complete data types.</a:t>
            </a:r>
          </a:p>
          <a:p>
            <a:pPr algn="l"/>
            <a:endParaRPr lang="en-IN" sz="3600" dirty="0">
              <a:solidFill>
                <a:srgbClr val="000000"/>
              </a:solidFill>
              <a:effectLst/>
            </a:endParaRPr>
          </a:p>
          <a:p>
            <a:pPr marL="285750" indent="-285750" algn="l">
              <a:buFontTx/>
              <a:buChar char="-"/>
            </a:pPr>
            <a:endParaRPr lang="en-IN" sz="2800" dirty="0"/>
          </a:p>
          <a:p>
            <a:pPr marL="285750" indent="-285750" algn="l">
              <a:buFontTx/>
              <a:buChar char="-"/>
            </a:pPr>
            <a:endParaRPr lang="en-IN" sz="2800" b="0" i="0" u="none" strike="noStrike" baseline="0" dirty="0"/>
          </a:p>
        </p:txBody>
      </p:sp>
    </p:spTree>
    <p:extLst>
      <p:ext uri="{BB962C8B-B14F-4D97-AF65-F5344CB8AC3E}">
        <p14:creationId xmlns:p14="http://schemas.microsoft.com/office/powerpoint/2010/main" val="3784949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954107"/>
          </a:xfrm>
          <a:prstGeom prst="rect">
            <a:avLst/>
          </a:prstGeom>
          <a:noFill/>
        </p:spPr>
        <p:txBody>
          <a:bodyPr wrap="square" rtlCol="0">
            <a:spAutoFit/>
          </a:bodyPr>
          <a:lstStyle/>
          <a:p>
            <a:pPr marL="285750" indent="-285750" algn="l">
              <a:buFontTx/>
              <a:buChar char="-"/>
            </a:pPr>
            <a:endParaRPr lang="en-IN" sz="2800" dirty="0"/>
          </a:p>
          <a:p>
            <a:pPr marL="285750" indent="-285750" algn="l">
              <a:buFontTx/>
              <a:buChar char="-"/>
            </a:pPr>
            <a:endParaRPr lang="en-IN" sz="2800" b="0" i="0" u="none" strike="noStrike" baseline="0" dirty="0"/>
          </a:p>
        </p:txBody>
      </p:sp>
      <p:pic>
        <p:nvPicPr>
          <p:cNvPr id="4" name="Picture 3">
            <a:extLst>
              <a:ext uri="{FF2B5EF4-FFF2-40B4-BE49-F238E27FC236}">
                <a16:creationId xmlns:a16="http://schemas.microsoft.com/office/drawing/2014/main" id="{AE2137C6-EEEB-A23E-05D2-83F28490B73B}"/>
              </a:ext>
            </a:extLst>
          </p:cNvPr>
          <p:cNvPicPr>
            <a:picLocks noChangeAspect="1"/>
          </p:cNvPicPr>
          <p:nvPr/>
        </p:nvPicPr>
        <p:blipFill>
          <a:blip r:embed="rId3"/>
          <a:stretch>
            <a:fillRect/>
          </a:stretch>
        </p:blipFill>
        <p:spPr>
          <a:xfrm>
            <a:off x="991892" y="1005832"/>
            <a:ext cx="9500461" cy="5007509"/>
          </a:xfrm>
          <a:prstGeom prst="rect">
            <a:avLst/>
          </a:prstGeom>
        </p:spPr>
      </p:pic>
    </p:spTree>
    <p:extLst>
      <p:ext uri="{BB962C8B-B14F-4D97-AF65-F5344CB8AC3E}">
        <p14:creationId xmlns:p14="http://schemas.microsoft.com/office/powerpoint/2010/main" val="204874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5201424"/>
          </a:xfrm>
          <a:prstGeom prst="rect">
            <a:avLst/>
          </a:prstGeom>
          <a:noFill/>
        </p:spPr>
        <p:txBody>
          <a:bodyPr wrap="square" rtlCol="0">
            <a:spAutoFit/>
          </a:bodyPr>
          <a:lstStyle/>
          <a:p>
            <a:pPr algn="l"/>
            <a:r>
              <a:rPr lang="en-US" sz="4400" b="1" i="0" u="none" strike="noStrike" baseline="0" dirty="0"/>
              <a:t>Incomplete ABAP Standard Data Types</a:t>
            </a:r>
          </a:p>
          <a:p>
            <a:pPr algn="l"/>
            <a:r>
              <a:rPr lang="en-US" sz="3600" b="0" i="0" u="none" strike="noStrike" baseline="0" dirty="0"/>
              <a:t>            </a:t>
            </a:r>
          </a:p>
          <a:p>
            <a:pPr algn="l"/>
            <a:r>
              <a:rPr lang="en-US" sz="3200" dirty="0"/>
              <a:t>              </a:t>
            </a:r>
            <a:r>
              <a:rPr lang="en-US" sz="3200" b="0" i="0" u="none" strike="noStrike" baseline="0" dirty="0"/>
              <a:t>The standard types that do not contain a fixed length are considered incomplete data types. </a:t>
            </a:r>
          </a:p>
          <a:p>
            <a:pPr algn="l"/>
            <a:endParaRPr lang="en-US" sz="3200" dirty="0"/>
          </a:p>
          <a:p>
            <a:pPr algn="l"/>
            <a:r>
              <a:rPr lang="en-US" sz="3200" b="0" i="0" u="none" strike="noStrike" baseline="0" dirty="0"/>
              <a:t>               When they are used to define data objects, you need to specify the length of the variable.</a:t>
            </a:r>
            <a:endParaRPr lang="en-IN" sz="3200" b="0" i="0" dirty="0">
              <a:solidFill>
                <a:srgbClr val="000000"/>
              </a:solidFill>
              <a:effectLst/>
            </a:endParaRPr>
          </a:p>
          <a:p>
            <a:pPr algn="l"/>
            <a:endParaRPr lang="en-IN" sz="3600" dirty="0">
              <a:solidFill>
                <a:srgbClr val="000000"/>
              </a:solidFill>
              <a:effectLst/>
            </a:endParaRPr>
          </a:p>
          <a:p>
            <a:pPr marL="285750" indent="-285750" algn="l">
              <a:buFontTx/>
              <a:buChar char="-"/>
            </a:pPr>
            <a:endParaRPr lang="en-IN" sz="2800" dirty="0"/>
          </a:p>
          <a:p>
            <a:pPr marL="285750" indent="-285750" algn="l">
              <a:buFontTx/>
              <a:buChar char="-"/>
            </a:pPr>
            <a:endParaRPr lang="en-IN" sz="2800" b="0" i="0" u="none" strike="noStrike" baseline="0" dirty="0"/>
          </a:p>
        </p:txBody>
      </p:sp>
    </p:spTree>
    <p:extLst>
      <p:ext uri="{BB962C8B-B14F-4D97-AF65-F5344CB8AC3E}">
        <p14:creationId xmlns:p14="http://schemas.microsoft.com/office/powerpoint/2010/main" val="397060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25741" cy="1508105"/>
          </a:xfrm>
          <a:prstGeom prst="rect">
            <a:avLst/>
          </a:prstGeom>
          <a:noFill/>
        </p:spPr>
        <p:txBody>
          <a:bodyPr wrap="square" rtlCol="0">
            <a:spAutoFit/>
          </a:bodyPr>
          <a:lstStyle/>
          <a:p>
            <a:pPr algn="l"/>
            <a:endParaRPr lang="en-IN" sz="3600" dirty="0">
              <a:solidFill>
                <a:srgbClr val="000000"/>
              </a:solidFill>
              <a:effectLst/>
            </a:endParaRPr>
          </a:p>
          <a:p>
            <a:pPr marL="285750" indent="-285750" algn="l">
              <a:buFontTx/>
              <a:buChar char="-"/>
            </a:pPr>
            <a:endParaRPr lang="en-IN" sz="2800" dirty="0"/>
          </a:p>
          <a:p>
            <a:pPr marL="285750" indent="-285750" algn="l">
              <a:buFontTx/>
              <a:buChar char="-"/>
            </a:pPr>
            <a:endParaRPr lang="en-IN" sz="2800" b="0" i="0" u="none" strike="noStrike" baseline="0" dirty="0"/>
          </a:p>
        </p:txBody>
      </p:sp>
      <p:pic>
        <p:nvPicPr>
          <p:cNvPr id="4" name="Picture 3">
            <a:extLst>
              <a:ext uri="{FF2B5EF4-FFF2-40B4-BE49-F238E27FC236}">
                <a16:creationId xmlns:a16="http://schemas.microsoft.com/office/drawing/2014/main" id="{32EF3644-A613-D27C-2FF4-A6BE3A204ACB}"/>
              </a:ext>
            </a:extLst>
          </p:cNvPr>
          <p:cNvPicPr>
            <a:picLocks noChangeAspect="1"/>
          </p:cNvPicPr>
          <p:nvPr/>
        </p:nvPicPr>
        <p:blipFill>
          <a:blip r:embed="rId3"/>
          <a:stretch>
            <a:fillRect/>
          </a:stretch>
        </p:blipFill>
        <p:spPr>
          <a:xfrm>
            <a:off x="1100381" y="1379349"/>
            <a:ext cx="10027402" cy="4602997"/>
          </a:xfrm>
          <a:prstGeom prst="rect">
            <a:avLst/>
          </a:prstGeom>
        </p:spPr>
      </p:pic>
    </p:spTree>
    <p:extLst>
      <p:ext uri="{BB962C8B-B14F-4D97-AF65-F5344CB8AC3E}">
        <p14:creationId xmlns:p14="http://schemas.microsoft.com/office/powerpoint/2010/main" val="199459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36826" y="1053885"/>
            <a:ext cx="11755174" cy="4401205"/>
          </a:xfrm>
          <a:prstGeom prst="rect">
            <a:avLst/>
          </a:prstGeom>
          <a:noFill/>
        </p:spPr>
        <p:txBody>
          <a:bodyPr wrap="square" rtlCol="0">
            <a:spAutoFit/>
          </a:bodyPr>
          <a:lstStyle/>
          <a:p>
            <a:pPr algn="l"/>
            <a:r>
              <a:rPr lang="en-US" sz="2800" b="1" i="0" dirty="0">
                <a:solidFill>
                  <a:srgbClr val="222222"/>
                </a:solidFill>
                <a:effectLst/>
              </a:rPr>
              <a:t>What is ABAP?</a:t>
            </a:r>
          </a:p>
          <a:p>
            <a:pPr algn="l"/>
            <a:endParaRPr lang="en-US" sz="2800" b="1" i="0" dirty="0">
              <a:solidFill>
                <a:srgbClr val="222222"/>
              </a:solidFill>
              <a:effectLst/>
            </a:endParaRPr>
          </a:p>
          <a:p>
            <a:pPr marL="457200" indent="-457200" algn="l">
              <a:buFont typeface="Arial" panose="020B0604020202020204" pitchFamily="34" charset="0"/>
              <a:buChar char="•"/>
            </a:pPr>
            <a:r>
              <a:rPr lang="en-US" sz="2800" b="1" i="0" dirty="0">
                <a:solidFill>
                  <a:srgbClr val="222222"/>
                </a:solidFill>
                <a:effectLst/>
              </a:rPr>
              <a:t>ABAP</a:t>
            </a:r>
            <a:r>
              <a:rPr lang="en-US" sz="2800" b="0" i="0" dirty="0">
                <a:solidFill>
                  <a:srgbClr val="222222"/>
                </a:solidFill>
                <a:effectLst/>
              </a:rPr>
              <a:t> is a high-level programming language created by SAP that helps large corporations to customize the SAP ERP. </a:t>
            </a:r>
          </a:p>
          <a:p>
            <a:pPr marL="457200" indent="-457200" algn="l">
              <a:buFont typeface="Arial" panose="020B0604020202020204" pitchFamily="34" charset="0"/>
              <a:buChar char="•"/>
            </a:pPr>
            <a:endParaRPr lang="en-US" sz="2800" b="0" i="0" dirty="0">
              <a:solidFill>
                <a:srgbClr val="222222"/>
              </a:solidFill>
              <a:effectLst/>
            </a:endParaRPr>
          </a:p>
          <a:p>
            <a:pPr marL="457200" indent="-457200" algn="l">
              <a:buFont typeface="Arial" panose="020B0604020202020204" pitchFamily="34" charset="0"/>
              <a:buChar char="•"/>
            </a:pPr>
            <a:r>
              <a:rPr lang="en-US" sz="2800" b="0" i="0" dirty="0">
                <a:solidFill>
                  <a:srgbClr val="222222"/>
                </a:solidFill>
                <a:effectLst/>
              </a:rPr>
              <a:t>ABAP can help customize workflows for financial accounting, materials management, asset management, and all other modules of SAP. </a:t>
            </a:r>
          </a:p>
          <a:p>
            <a:pPr marL="457200" indent="-457200" algn="l">
              <a:buFont typeface="Arial" panose="020B0604020202020204" pitchFamily="34" charset="0"/>
              <a:buChar char="•"/>
            </a:pPr>
            <a:endParaRPr lang="en-US" sz="2800" dirty="0">
              <a:solidFill>
                <a:srgbClr val="222222"/>
              </a:solidFill>
            </a:endParaRPr>
          </a:p>
          <a:p>
            <a:pPr marL="457200" indent="-457200" algn="l">
              <a:buFont typeface="Arial" panose="020B0604020202020204" pitchFamily="34" charset="0"/>
              <a:buChar char="•"/>
            </a:pPr>
            <a:r>
              <a:rPr lang="en-US" sz="2800" b="0" i="0" dirty="0">
                <a:solidFill>
                  <a:srgbClr val="222222"/>
                </a:solidFill>
                <a:effectLst/>
              </a:rPr>
              <a:t>SAP’s current development platform NetWeaver also supports both ABAP and Java.</a:t>
            </a:r>
          </a:p>
        </p:txBody>
      </p:sp>
    </p:spTree>
    <p:extLst>
      <p:ext uri="{BB962C8B-B14F-4D97-AF65-F5344CB8AC3E}">
        <p14:creationId xmlns:p14="http://schemas.microsoft.com/office/powerpoint/2010/main" val="1763646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B083692-B132-6A10-2A70-1CA166F13776}"/>
              </a:ext>
            </a:extLst>
          </p:cNvPr>
          <p:cNvSpPr>
            <a:spLocks noGrp="1" noRot="1" noChangeAspect="1" noMove="1" noResize="1" noEditPoints="1" noAdjustHandles="1" noChangeArrowheads="1" noChangeShapeType="1" noTextEdit="1"/>
          </p:cNvSpPr>
          <p:nvPr/>
        </p:nvSpPr>
        <p:spPr>
          <a:xfrm>
            <a:off x="2989264" y="857250"/>
            <a:ext cx="6213475"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8">
            <a:extLst>
              <a:ext uri="{FF2B5EF4-FFF2-40B4-BE49-F238E27FC236}">
                <a16:creationId xmlns:a16="http://schemas.microsoft.com/office/drawing/2014/main" id="{F1A0DDDF-6A10-AFB5-0119-D8855EF93F1B}"/>
              </a:ext>
            </a:extLst>
          </p:cNvPr>
          <p:cNvSpPr>
            <a:spLocks noGrp="1" noRot="1" noChangeAspect="1" noMove="1" noResize="1" noEditPoints="1" noAdjustHandles="1" noChangeArrowheads="1" noChangeShapeType="1" noTextEdit="1"/>
          </p:cNvSpPr>
          <p:nvPr/>
        </p:nvSpPr>
        <p:spPr>
          <a:xfrm>
            <a:off x="3113089" y="857250"/>
            <a:ext cx="5965825"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a:extLst>
              <a:ext uri="{FF2B5EF4-FFF2-40B4-BE49-F238E27FC236}">
                <a16:creationId xmlns:a16="http://schemas.microsoft.com/office/drawing/2014/main" id="{CF1ECBF5-5FB9-B241-94E8-10F33C895128}"/>
              </a:ext>
            </a:extLst>
          </p:cNvPr>
          <p:cNvSpPr>
            <a:spLocks noGrp="1"/>
          </p:cNvSpPr>
          <p:nvPr>
            <p:ph type="ctrTitle" idx="4294967295"/>
          </p:nvPr>
        </p:nvSpPr>
        <p:spPr>
          <a:xfrm>
            <a:off x="3592514" y="3027364"/>
            <a:ext cx="5311775" cy="1139825"/>
          </a:xfrm>
        </p:spPr>
        <p:txBody>
          <a:bodyPr vert="horz" lIns="68580" tIns="34290" rIns="68580" bIns="34290" rtlCol="0" anchor="ctr">
            <a:normAutofit/>
          </a:bodyPr>
          <a:lstStyle/>
          <a:p>
            <a:pPr>
              <a:defRPr/>
            </a:pPr>
            <a:r>
              <a:rPr lang="en-US" sz="3600" b="1" dirty="0">
                <a:solidFill>
                  <a:schemeClr val="bg1">
                    <a:lumMod val="95000"/>
                    <a:lumOff val="5000"/>
                  </a:schemeClr>
                </a:solidFill>
              </a:rPr>
              <a:t>SAP ABAP DBMS &amp; RDMS</a:t>
            </a:r>
            <a:endParaRPr lang="en-US" sz="4050" b="1" dirty="0">
              <a:solidFill>
                <a:schemeClr val="bg1">
                  <a:lumMod val="95000"/>
                  <a:lumOff val="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2">
            <a:extLst>
              <a:ext uri="{FF2B5EF4-FFF2-40B4-BE49-F238E27FC236}">
                <a16:creationId xmlns:a16="http://schemas.microsoft.com/office/drawing/2014/main" id="{B9ACF8D0-E608-E284-30B9-E734DF6FFD1F}"/>
              </a:ext>
            </a:extLst>
          </p:cNvPr>
          <p:cNvSpPr>
            <a:spLocks noGrp="1"/>
          </p:cNvSpPr>
          <p:nvPr>
            <p:ph type="title"/>
          </p:nvPr>
        </p:nvSpPr>
        <p:spPr>
          <a:xfrm>
            <a:off x="1720850" y="968376"/>
            <a:ext cx="8318500" cy="341313"/>
          </a:xfrm>
        </p:spPr>
        <p:txBody>
          <a:bodyPr/>
          <a:lstStyle/>
          <a:p>
            <a:r>
              <a:rPr lang="en-US" altLang="en-US" sz="2700" b="1"/>
              <a:t>ABAP</a:t>
            </a:r>
          </a:p>
        </p:txBody>
      </p:sp>
      <p:sp>
        <p:nvSpPr>
          <p:cNvPr id="7" name="Text Box 6">
            <a:extLst>
              <a:ext uri="{FF2B5EF4-FFF2-40B4-BE49-F238E27FC236}">
                <a16:creationId xmlns:a16="http://schemas.microsoft.com/office/drawing/2014/main" id="{E6B08AC6-3A9E-46F9-1EB3-170FD524A697}"/>
              </a:ext>
            </a:extLst>
          </p:cNvPr>
          <p:cNvSpPr txBox="1"/>
          <p:nvPr/>
        </p:nvSpPr>
        <p:spPr>
          <a:xfrm>
            <a:off x="1720850" y="1366839"/>
            <a:ext cx="8720138" cy="4186237"/>
          </a:xfrm>
          <a:prstGeom prst="rect">
            <a:avLst/>
          </a:prstGeom>
          <a:noFill/>
        </p:spPr>
        <p:txBody>
          <a:bodyPr>
            <a:spAutoFit/>
          </a:bodyPr>
          <a:lstStyle/>
          <a:p>
            <a:pPr>
              <a:defRPr/>
            </a:pPr>
            <a:r>
              <a:rPr lang="en-IN" sz="2700" dirty="0">
                <a:solidFill>
                  <a:srgbClr val="000000"/>
                </a:solidFill>
              </a:rPr>
              <a:t>  What is ABAP Dictionary?</a:t>
            </a:r>
            <a:endParaRPr lang="en-US" dirty="0">
              <a:latin typeface="Baskerville Old Face" panose="02020602080505020303" pitchFamily="18" charset="0"/>
            </a:endParaRPr>
          </a:p>
          <a:p>
            <a:pPr indent="465535">
              <a:lnSpc>
                <a:spcPct val="110000"/>
              </a:lnSpc>
              <a:buClr>
                <a:schemeClr val="bg2">
                  <a:lumMod val="40000"/>
                  <a:lumOff val="60000"/>
                </a:schemeClr>
              </a:buClr>
              <a:defRPr/>
            </a:pPr>
            <a:r>
              <a:rPr lang="en-US" dirty="0"/>
              <a:t>ABAP dictionary is one of the best tool of ABAP workbench and it is a central repository for data definitions in SAP system.  It is mainly used to store the data definitions, create and maintain user defined types.</a:t>
            </a:r>
          </a:p>
          <a:p>
            <a:pPr indent="465535">
              <a:lnSpc>
                <a:spcPct val="110000"/>
              </a:lnSpc>
              <a:buClr>
                <a:schemeClr val="bg2">
                  <a:lumMod val="40000"/>
                  <a:lumOff val="60000"/>
                </a:schemeClr>
              </a:buClr>
              <a:defRPr/>
            </a:pPr>
            <a:endParaRPr lang="en-US" dirty="0"/>
          </a:p>
          <a:p>
            <a:pPr indent="465535">
              <a:lnSpc>
                <a:spcPct val="110000"/>
              </a:lnSpc>
              <a:buClr>
                <a:schemeClr val="bg2">
                  <a:lumMod val="40000"/>
                  <a:lumOff val="60000"/>
                </a:schemeClr>
              </a:buClr>
              <a:defRPr/>
            </a:pPr>
            <a:r>
              <a:rPr lang="en-US" b="1" dirty="0"/>
              <a:t>The most important features are:</a:t>
            </a:r>
          </a:p>
          <a:p>
            <a:pPr indent="465535">
              <a:lnSpc>
                <a:spcPct val="110000"/>
              </a:lnSpc>
              <a:buClr>
                <a:schemeClr val="bg2">
                  <a:lumMod val="40000"/>
                  <a:lumOff val="60000"/>
                </a:schemeClr>
              </a:buClr>
              <a:defRPr/>
            </a:pPr>
            <a:r>
              <a:rPr lang="en-US" dirty="0"/>
              <a:t>• Integrated to an ABAP/4 Development Workbench.</a:t>
            </a:r>
          </a:p>
          <a:p>
            <a:pPr indent="465535">
              <a:lnSpc>
                <a:spcPct val="110000"/>
              </a:lnSpc>
              <a:buClr>
                <a:schemeClr val="bg2">
                  <a:lumMod val="40000"/>
                  <a:lumOff val="60000"/>
                </a:schemeClr>
              </a:buClr>
              <a:defRPr/>
            </a:pPr>
            <a:r>
              <a:rPr lang="en-US" dirty="0"/>
              <a:t>• Active in the runtime environment.</a:t>
            </a:r>
          </a:p>
          <a:p>
            <a:pPr indent="465535">
              <a:lnSpc>
                <a:spcPct val="110000"/>
              </a:lnSpc>
              <a:buClr>
                <a:schemeClr val="bg2">
                  <a:lumMod val="40000"/>
                  <a:lumOff val="60000"/>
                </a:schemeClr>
              </a:buClr>
              <a:defRPr/>
            </a:pPr>
            <a:endParaRPr lang="en-US" dirty="0"/>
          </a:p>
          <a:p>
            <a:pPr indent="465535">
              <a:lnSpc>
                <a:spcPct val="110000"/>
              </a:lnSpc>
              <a:buClr>
                <a:schemeClr val="bg2">
                  <a:lumMod val="40000"/>
                  <a:lumOff val="60000"/>
                </a:schemeClr>
              </a:buClr>
              <a:defRPr/>
            </a:pPr>
            <a:r>
              <a:rPr lang="en-US" b="1" dirty="0"/>
              <a:t>Data dictionary used for :</a:t>
            </a:r>
          </a:p>
          <a:p>
            <a:pPr indent="465535">
              <a:lnSpc>
                <a:spcPct val="110000"/>
              </a:lnSpc>
              <a:buClr>
                <a:schemeClr val="bg2">
                  <a:lumMod val="40000"/>
                  <a:lumOff val="60000"/>
                </a:schemeClr>
              </a:buClr>
              <a:buFont typeface="Wingdings 3" charset="2"/>
              <a:buChar char=""/>
              <a:defRPr/>
            </a:pPr>
            <a:r>
              <a:rPr lang="en-US" dirty="0"/>
              <a:t>Management of data definitions.</a:t>
            </a:r>
          </a:p>
          <a:p>
            <a:pPr indent="465535">
              <a:lnSpc>
                <a:spcPct val="110000"/>
              </a:lnSpc>
              <a:buClr>
                <a:schemeClr val="bg2">
                  <a:lumMod val="40000"/>
                  <a:lumOff val="60000"/>
                </a:schemeClr>
              </a:buClr>
              <a:buFont typeface="Wingdings 3" charset="2"/>
              <a:buChar char=""/>
              <a:defRPr/>
            </a:pPr>
            <a:r>
              <a:rPr lang="en-US" dirty="0"/>
              <a:t>Development of ABAP program.</a:t>
            </a:r>
          </a:p>
          <a:p>
            <a:pPr indent="465535">
              <a:lnSpc>
                <a:spcPct val="110000"/>
              </a:lnSpc>
              <a:buClr>
                <a:schemeClr val="bg2">
                  <a:lumMod val="40000"/>
                  <a:lumOff val="60000"/>
                </a:schemeClr>
              </a:buClr>
              <a:buFont typeface="Wingdings 3" charset="2"/>
              <a:buChar char=""/>
              <a:defRPr/>
            </a:pPr>
            <a:r>
              <a:rPr lang="en-US" dirty="0"/>
              <a:t>Design and maintain database objects.</a:t>
            </a:r>
            <a:endParaRPr lang="en-IN" sz="2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6">
            <a:extLst>
              <a:ext uri="{FF2B5EF4-FFF2-40B4-BE49-F238E27FC236}">
                <a16:creationId xmlns:a16="http://schemas.microsoft.com/office/drawing/2014/main" id="{87DC2F3E-9842-6C15-8DAA-5ADD3213F958}"/>
              </a:ext>
            </a:extLst>
          </p:cNvPr>
          <p:cNvSpPr txBox="1">
            <a:spLocks noChangeArrowheads="1"/>
          </p:cNvSpPr>
          <p:nvPr/>
        </p:nvSpPr>
        <p:spPr bwMode="auto">
          <a:xfrm>
            <a:off x="1735139" y="685801"/>
            <a:ext cx="8721725" cy="257016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IN" altLang="en-US" sz="2700" dirty="0"/>
              <a:t>Local Data Types</a:t>
            </a:r>
          </a:p>
          <a:p>
            <a:pPr>
              <a:defRPr/>
            </a:pPr>
            <a:r>
              <a:rPr lang="en-US" sz="2000" dirty="0">
                <a:latin typeface="+mn-lt"/>
              </a:rPr>
              <a:t>In an ABAP program, you can use the TYPE addition to refer directly to a structure. If you define a local data type in a program by referring to a structure as follows: TYPES </a:t>
            </a:r>
            <a:r>
              <a:rPr lang="en-US" sz="2000" dirty="0" err="1">
                <a:latin typeface="+mn-lt"/>
              </a:rPr>
              <a:t>dtype</a:t>
            </a:r>
            <a:r>
              <a:rPr lang="en-US" sz="2000" dirty="0">
                <a:latin typeface="+mn-lt"/>
              </a:rPr>
              <a:t> TYPE structure. the construction blueprint of the structure is used to create a local structure </a:t>
            </a:r>
            <a:r>
              <a:rPr lang="en-US" sz="2000" dirty="0" err="1">
                <a:latin typeface="+mn-lt"/>
              </a:rPr>
              <a:t>dtype</a:t>
            </a:r>
            <a:r>
              <a:rPr lang="en-US" sz="2000" dirty="0">
                <a:latin typeface="+mn-lt"/>
              </a:rPr>
              <a:t> in the program.</a:t>
            </a:r>
            <a:endParaRPr lang="en-IN" altLang="en-US" sz="2000" dirty="0">
              <a:latin typeface="+mn-lt"/>
            </a:endParaRPr>
          </a:p>
          <a:p>
            <a:pPr>
              <a:defRPr/>
            </a:pPr>
            <a:endParaRPr lang="en-IN" altLang="en-US" sz="2700" dirty="0"/>
          </a:p>
          <a:p>
            <a:pPr>
              <a:defRPr/>
            </a:pPr>
            <a:endParaRPr lang="en-IN" altLang="en-US" sz="2700" dirty="0"/>
          </a:p>
        </p:txBody>
      </p:sp>
      <p:pic>
        <p:nvPicPr>
          <p:cNvPr id="8195" name="Picture 3">
            <a:extLst>
              <a:ext uri="{FF2B5EF4-FFF2-40B4-BE49-F238E27FC236}">
                <a16:creationId xmlns:a16="http://schemas.microsoft.com/office/drawing/2014/main" id="{4DE40121-0BAE-43AD-9B24-430D4100A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1" y="2819400"/>
            <a:ext cx="4754563"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6">
            <a:extLst>
              <a:ext uri="{FF2B5EF4-FFF2-40B4-BE49-F238E27FC236}">
                <a16:creationId xmlns:a16="http://schemas.microsoft.com/office/drawing/2014/main" id="{A3B0128B-2F8A-B0BD-3C62-9F3AE564F888}"/>
              </a:ext>
            </a:extLst>
          </p:cNvPr>
          <p:cNvSpPr txBox="1">
            <a:spLocks noChangeArrowheads="1"/>
          </p:cNvSpPr>
          <p:nvPr/>
        </p:nvSpPr>
        <p:spPr bwMode="auto">
          <a:xfrm>
            <a:off x="1735139" y="914400"/>
            <a:ext cx="8721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700">
                <a:latin typeface="Arial" panose="020B0604020202020204" pitchFamily="34" charset="0"/>
              </a:rPr>
              <a:t>Global Data Types</a:t>
            </a:r>
          </a:p>
          <a:p>
            <a:pPr>
              <a:spcBef>
                <a:spcPct val="0"/>
              </a:spcBef>
              <a:buFontTx/>
              <a:buNone/>
            </a:pPr>
            <a:r>
              <a:rPr lang="en-IN" altLang="en-US" sz="2700">
                <a:latin typeface="Arial" panose="020B0604020202020204" pitchFamily="34" charset="0"/>
              </a:rPr>
              <a:t>                          </a:t>
            </a:r>
            <a:r>
              <a:rPr lang="en-US" altLang="en-US" sz="1500">
                <a:latin typeface="Arial" panose="020B0604020202020204" pitchFamily="34" charset="0"/>
              </a:rPr>
              <a:t>A data type defined in the ABAP Dictionary is called global, as it can be used throughout the </a:t>
            </a:r>
            <a:r>
              <a:rPr lang="en-IN" altLang="en-US" sz="1500">
                <a:latin typeface="Arial" panose="020B0604020202020204" pitchFamily="34" charset="0"/>
              </a:rPr>
              <a:t>entire SAP system concerned</a:t>
            </a:r>
          </a:p>
          <a:p>
            <a:pPr>
              <a:spcBef>
                <a:spcPct val="0"/>
              </a:spcBef>
              <a:buFontTx/>
              <a:buNone/>
            </a:pPr>
            <a:r>
              <a:rPr lang="en-IN" altLang="en-US" sz="1500">
                <a:latin typeface="Arial" panose="020B0604020202020204" pitchFamily="34" charset="0"/>
              </a:rPr>
              <a:t> </a:t>
            </a:r>
          </a:p>
        </p:txBody>
      </p:sp>
      <p:pic>
        <p:nvPicPr>
          <p:cNvPr id="10243" name="Picture 3">
            <a:extLst>
              <a:ext uri="{FF2B5EF4-FFF2-40B4-BE49-F238E27FC236}">
                <a16:creationId xmlns:a16="http://schemas.microsoft.com/office/drawing/2014/main" id="{2AE22E0D-C93F-E82C-10CB-55AE817C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2667001"/>
            <a:ext cx="4092575"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6">
            <a:extLst>
              <a:ext uri="{FF2B5EF4-FFF2-40B4-BE49-F238E27FC236}">
                <a16:creationId xmlns:a16="http://schemas.microsoft.com/office/drawing/2014/main" id="{620ED946-0570-0B08-41FC-BACF8FE01195}"/>
              </a:ext>
            </a:extLst>
          </p:cNvPr>
          <p:cNvSpPr txBox="1">
            <a:spLocks noChangeArrowheads="1"/>
          </p:cNvSpPr>
          <p:nvPr/>
        </p:nvSpPr>
        <p:spPr bwMode="auto">
          <a:xfrm>
            <a:off x="1720850" y="900113"/>
            <a:ext cx="87201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700">
                <a:solidFill>
                  <a:srgbClr val="000000"/>
                </a:solidFill>
                <a:latin typeface="Arial" panose="020B0604020202020204" pitchFamily="34" charset="0"/>
              </a:rPr>
              <a:t>  T.Code for ABAP Dictionary is SE11.</a:t>
            </a:r>
            <a:endParaRPr lang="en-IN" altLang="en-US" sz="2100">
              <a:latin typeface="Arial" panose="020B0604020202020204" pitchFamily="34" charset="0"/>
            </a:endParaRPr>
          </a:p>
        </p:txBody>
      </p:sp>
      <p:pic>
        <p:nvPicPr>
          <p:cNvPr id="12291" name="Content Placeholder 3">
            <a:extLst>
              <a:ext uri="{FF2B5EF4-FFF2-40B4-BE49-F238E27FC236}">
                <a16:creationId xmlns:a16="http://schemas.microsoft.com/office/drawing/2014/main" id="{B0E4F09B-F559-27B3-108F-05F0A368D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50" y="1600200"/>
            <a:ext cx="457993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6BC2413-B31A-49FB-BD34-FF58B64FE89C}"/>
              </a:ext>
            </a:extLst>
          </p:cNvPr>
          <p:cNvSpPr txBox="1">
            <a:spLocks/>
          </p:cNvSpPr>
          <p:nvPr/>
        </p:nvSpPr>
        <p:spPr>
          <a:xfrm>
            <a:off x="1981200" y="838200"/>
            <a:ext cx="8229600" cy="57912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eaLnBrk="1" hangingPunct="1">
              <a:buFont typeface="Arial" panose="020B0604020202020204" pitchFamily="34" charset="0"/>
              <a:buAutoNum type="arabicPeriod"/>
              <a:defRPr/>
            </a:pPr>
            <a:r>
              <a:rPr lang="en-US" altLang="en-US" u="sng" dirty="0">
                <a:latin typeface="Times New Roman" panose="02020603050405020304" pitchFamily="18" charset="0"/>
                <a:cs typeface="Times New Roman" panose="02020603050405020304" pitchFamily="18" charset="0"/>
              </a:rPr>
              <a:t>What is Table :-</a:t>
            </a:r>
          </a:p>
          <a:p>
            <a:pPr marL="514350" indent="-514350" eaLnBrk="1" hangingPunct="1">
              <a:buFont typeface="Wingdings" panose="05000000000000000000" pitchFamily="2" charset="2"/>
              <a:buChar char="v"/>
              <a:defRPr/>
            </a:pP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A Table is a Collection of data elements organized in terms of  Rows and Columns.</a:t>
            </a:r>
          </a:p>
          <a:p>
            <a:pPr marL="0" indent="0" eaLnBrk="1" hangingPunct="1">
              <a:buNone/>
              <a:defRPr/>
            </a:pPr>
            <a:endParaRPr lang="en-US" altLang="en-US" sz="2800" dirty="0">
              <a:latin typeface="Times New Roman" panose="02020603050405020304" pitchFamily="18" charset="0"/>
              <a:cs typeface="Times New Roman" panose="02020603050405020304" pitchFamily="18" charset="0"/>
            </a:endParaRPr>
          </a:p>
          <a:p>
            <a:pPr marL="0" indent="0" eaLnBrk="1" hangingPunct="1">
              <a:buNone/>
              <a:defRPr/>
            </a:pPr>
            <a:endParaRPr lang="en-US" altLang="en-US" sz="2800" dirty="0">
              <a:latin typeface="Times New Roman" panose="02020603050405020304" pitchFamily="18" charset="0"/>
              <a:cs typeface="Times New Roman" panose="02020603050405020304" pitchFamily="18" charset="0"/>
            </a:endParaRPr>
          </a:p>
          <a:p>
            <a:pPr marL="514350" indent="-514350" eaLnBrk="1" hangingPunct="1">
              <a:buFont typeface="Wingdings" panose="05000000000000000000" pitchFamily="2" charset="2"/>
              <a:buChar char="v"/>
              <a:defRPr/>
            </a:pPr>
            <a:endParaRPr lang="en-US" altLang="en-US" sz="2800" dirty="0">
              <a:latin typeface="Times New Roman" panose="02020603050405020304" pitchFamily="18" charset="0"/>
              <a:cs typeface="Times New Roman" panose="02020603050405020304" pitchFamily="18" charset="0"/>
            </a:endParaRPr>
          </a:p>
          <a:p>
            <a:pPr marL="514350" indent="-514350" eaLnBrk="1" hangingPunct="1">
              <a:buNone/>
              <a:defRPr/>
            </a:pPr>
            <a:endParaRPr lang="en-US" altLang="en-US" sz="2800" dirty="0">
              <a:latin typeface="Times New Roman" panose="02020603050405020304" pitchFamily="18" charset="0"/>
              <a:cs typeface="Times New Roman" panose="02020603050405020304" pitchFamily="18" charset="0"/>
            </a:endParaRPr>
          </a:p>
          <a:p>
            <a:pPr marL="514350" indent="-514350" eaLnBrk="1" hangingPunct="1">
              <a:buNone/>
              <a:defRPr/>
            </a:pPr>
            <a:endParaRPr lang="en-US" altLang="en-US" sz="2800" dirty="0">
              <a:latin typeface="Times New Roman" panose="02020603050405020304" pitchFamily="18" charset="0"/>
              <a:cs typeface="Times New Roman" panose="02020603050405020304" pitchFamily="18" charset="0"/>
            </a:endParaRPr>
          </a:p>
          <a:p>
            <a:pPr marL="514350" indent="-514350" eaLnBrk="1" hangingPunct="1">
              <a:buNone/>
              <a:defRPr/>
            </a:pPr>
            <a:endParaRPr lang="en-US" altLang="en-US" sz="2800" dirty="0">
              <a:latin typeface="Times New Roman" panose="02020603050405020304" pitchFamily="18" charset="0"/>
              <a:cs typeface="Times New Roman" panose="02020603050405020304" pitchFamily="18" charset="0"/>
            </a:endParaRPr>
          </a:p>
          <a:p>
            <a:pPr marL="514350" indent="-514350" eaLnBrk="1" hangingPunct="1">
              <a:buNone/>
              <a:defRPr/>
            </a:pPr>
            <a:endParaRPr lang="en-US" altLang="en-US" sz="2000" b="1" dirty="0">
              <a:latin typeface="Times New Roman" panose="02020603050405020304" pitchFamily="18" charset="0"/>
              <a:cs typeface="Times New Roman" panose="02020603050405020304" pitchFamily="18" charset="0"/>
            </a:endParaRPr>
          </a:p>
        </p:txBody>
      </p:sp>
      <p:pic>
        <p:nvPicPr>
          <p:cNvPr id="14339" name="Picture 3">
            <a:extLst>
              <a:ext uri="{FF2B5EF4-FFF2-40B4-BE49-F238E27FC236}">
                <a16:creationId xmlns:a16="http://schemas.microsoft.com/office/drawing/2014/main" id="{B713D048-4FEB-3594-9061-B9357DD96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743200"/>
            <a:ext cx="701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4">
            <a:extLst>
              <a:ext uri="{FF2B5EF4-FFF2-40B4-BE49-F238E27FC236}">
                <a16:creationId xmlns:a16="http://schemas.microsoft.com/office/drawing/2014/main" id="{F75D12D3-A72E-BD96-F81E-F284B09BA1FE}"/>
              </a:ext>
            </a:extLst>
          </p:cNvPr>
          <p:cNvSpPr txBox="1">
            <a:spLocks noChangeArrowheads="1"/>
          </p:cNvSpPr>
          <p:nvPr/>
        </p:nvSpPr>
        <p:spPr bwMode="auto">
          <a:xfrm>
            <a:off x="2133600" y="815976"/>
            <a:ext cx="78486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2800"/>
              <a:t>2.What is Record :-</a:t>
            </a:r>
          </a:p>
          <a:p>
            <a:pPr eaLnBrk="1" hangingPunct="1">
              <a:buFont typeface="Arial" panose="020B0604020202020204" pitchFamily="34" charset="0"/>
              <a:buNone/>
            </a:pPr>
            <a:endParaRPr lang="en-US" altLang="en-US" sz="2800"/>
          </a:p>
          <a:p>
            <a:pPr eaLnBrk="1" hangingPunct="1">
              <a:buFont typeface="Wingdings" panose="05000000000000000000" pitchFamily="2" charset="2"/>
              <a:buChar char="v"/>
            </a:pPr>
            <a:r>
              <a:rPr lang="en-US" altLang="en-US" sz="2800"/>
              <a:t> A Single Entry in a Table is called Record or Row or Tuples.</a:t>
            </a:r>
          </a:p>
          <a:p>
            <a:pPr eaLnBrk="1" hangingPunct="1">
              <a:buFont typeface="Wingdings" panose="05000000000000000000" pitchFamily="2" charset="2"/>
              <a:buChar char="v"/>
            </a:pPr>
            <a:r>
              <a:rPr lang="en-US" altLang="en-US" sz="2800"/>
              <a:t>A Record in a Table Represents  set of  Related Data.</a:t>
            </a:r>
          </a:p>
          <a:p>
            <a:pPr eaLnBrk="1" hangingPunct="1">
              <a:buFont typeface="Wingdings" panose="05000000000000000000" pitchFamily="2" charset="2"/>
              <a:buChar char="v"/>
            </a:pPr>
            <a:endParaRPr lang="en-US" altLang="en-US" sz="2000"/>
          </a:p>
          <a:p>
            <a:pPr eaLnBrk="1" hangingPunct="1">
              <a:buFont typeface="Arial" panose="020B0604020202020204" pitchFamily="34" charset="0"/>
              <a:buNone/>
            </a:pPr>
            <a:r>
              <a:rPr lang="en-US" altLang="en-US" sz="2000"/>
              <a:t>EX   :- </a:t>
            </a:r>
          </a:p>
          <a:p>
            <a:pPr eaLnBrk="1" hangingPunct="1">
              <a:buFont typeface="Arial" panose="020B0604020202020204" pitchFamily="34" charset="0"/>
              <a:buNone/>
            </a:pPr>
            <a:endParaRPr lang="en-US" altLang="en-US" sz="2000" u="sng"/>
          </a:p>
          <a:p>
            <a:pPr eaLnBrk="1" hangingPunct="1">
              <a:buFont typeface="Arial" panose="020B0604020202020204" pitchFamily="34" charset="0"/>
              <a:buNone/>
            </a:pPr>
            <a:endParaRPr lang="en-US" altLang="en-US" sz="2000"/>
          </a:p>
        </p:txBody>
      </p:sp>
      <p:pic>
        <p:nvPicPr>
          <p:cNvPr id="16387" name="Picture 2">
            <a:extLst>
              <a:ext uri="{FF2B5EF4-FFF2-40B4-BE49-F238E27FC236}">
                <a16:creationId xmlns:a16="http://schemas.microsoft.com/office/drawing/2014/main" id="{6BE8F98C-BF8D-718B-4430-CF1422973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6" y="4724400"/>
            <a:ext cx="78200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C90F9E24-8630-4135-8023-CC92315A25AA}"/>
              </a:ext>
            </a:extLst>
          </p:cNvPr>
          <p:cNvSpPr txBox="1">
            <a:spLocks noChangeArrowheads="1"/>
          </p:cNvSpPr>
          <p:nvPr/>
        </p:nvSpPr>
        <p:spPr bwMode="auto">
          <a:xfrm>
            <a:off x="1981200" y="990600"/>
            <a:ext cx="8229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a:t> </a:t>
            </a:r>
            <a:r>
              <a:rPr lang="en-US" altLang="en-US" u="sng"/>
              <a:t>What is Field :- </a:t>
            </a:r>
            <a:endParaRPr lang="en-US" altLang="en-US"/>
          </a:p>
          <a:p>
            <a:pPr eaLnBrk="1" hangingPunct="1">
              <a:buFont typeface="Wingdings" panose="05000000000000000000" pitchFamily="2" charset="2"/>
              <a:buChar char="v"/>
            </a:pPr>
            <a:r>
              <a:rPr lang="en-US" altLang="en-US" sz="2400"/>
              <a:t> A Table Consists of</a:t>
            </a:r>
            <a:r>
              <a:rPr lang="en-US" altLang="en-US"/>
              <a:t>  </a:t>
            </a:r>
            <a:r>
              <a:rPr lang="en-US" altLang="en-US" sz="2400"/>
              <a:t>several Records(Rows),  Each Records  can be brocken into Several Smaller  Entities known as Fields.</a:t>
            </a:r>
            <a:endParaRPr lang="en-US" altLang="en-US"/>
          </a:p>
          <a:p>
            <a:pPr eaLnBrk="1" hangingPunct="1">
              <a:buFont typeface="Arial" panose="020B0604020202020204" pitchFamily="34" charset="0"/>
              <a:buNone/>
            </a:pPr>
            <a:endParaRPr lang="en-US" altLang="en-US" u="sng"/>
          </a:p>
          <a:p>
            <a:pPr eaLnBrk="1" hangingPunct="1">
              <a:buFont typeface="Arial" panose="020B0604020202020204" pitchFamily="34" charset="0"/>
              <a:buNone/>
            </a:pPr>
            <a:r>
              <a:rPr lang="en-US" altLang="en-US" u="sng"/>
              <a:t>EX :- </a:t>
            </a:r>
            <a:endParaRPr lang="en-US" altLang="en-US"/>
          </a:p>
          <a:p>
            <a:pPr eaLnBrk="1" hangingPunct="1">
              <a:buFont typeface="Arial" panose="020B0604020202020204" pitchFamily="34" charset="0"/>
              <a:buNone/>
            </a:pPr>
            <a:endParaRPr lang="en-US" altLang="en-US" u="sng"/>
          </a:p>
          <a:p>
            <a:pPr eaLnBrk="1" hangingPunct="1">
              <a:buFont typeface="Arial" panose="020B0604020202020204" pitchFamily="34" charset="0"/>
              <a:buNone/>
            </a:pPr>
            <a:r>
              <a:rPr lang="en-US" altLang="en-US" sz="2400"/>
              <a:t>Emp_id, Emp_Name, Age, Salary, City.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55C95AA5-191E-B8F5-5EE7-AEBF8CB13A6A}"/>
              </a:ext>
            </a:extLst>
          </p:cNvPr>
          <p:cNvSpPr txBox="1">
            <a:spLocks noChangeArrowheads="1"/>
          </p:cNvSpPr>
          <p:nvPr/>
        </p:nvSpPr>
        <p:spPr bwMode="auto">
          <a:xfrm>
            <a:off x="1981200" y="914401"/>
            <a:ext cx="8229600" cy="55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b="1"/>
              <a:t>DBMS</a:t>
            </a:r>
          </a:p>
          <a:p>
            <a:pPr eaLnBrk="1" hangingPunct="1">
              <a:buFont typeface="Wingdings" panose="05000000000000000000" pitchFamily="2" charset="2"/>
              <a:buChar char="Ø"/>
            </a:pPr>
            <a:r>
              <a:rPr lang="en-US" altLang="en-US" sz="2400" b="1"/>
              <a:t> A DBMS </a:t>
            </a:r>
            <a:r>
              <a:rPr lang="en-US" altLang="en-US" sz="2400"/>
              <a:t>is Special Software that Allows Creations,  Definitions, Manipulation of Database.</a:t>
            </a:r>
          </a:p>
          <a:p>
            <a:pPr eaLnBrk="1" hangingPunct="1">
              <a:buFont typeface="Wingdings" panose="05000000000000000000" pitchFamily="2" charset="2"/>
              <a:buChar char="Ø"/>
            </a:pPr>
            <a:endParaRPr lang="en-US" altLang="en-US" sz="2400" b="1"/>
          </a:p>
          <a:p>
            <a:pPr eaLnBrk="1" hangingPunct="1">
              <a:buFont typeface="Wingdings" panose="05000000000000000000" pitchFamily="2" charset="2"/>
              <a:buChar char="Ø"/>
            </a:pPr>
            <a:r>
              <a:rPr lang="en-US" altLang="en-US" sz="2400" b="1"/>
              <a:t>DBMS is</a:t>
            </a:r>
            <a:r>
              <a:rPr lang="en-US" altLang="en-US" sz="2400"/>
              <a:t> actually a tool  used to perform any kind of operations on data in Database..</a:t>
            </a:r>
          </a:p>
          <a:p>
            <a:pPr eaLnBrk="1" hangingPunct="1">
              <a:buFont typeface="Wingdings" panose="05000000000000000000" pitchFamily="2" charset="2"/>
              <a:buChar char="Ø"/>
            </a:pPr>
            <a:endParaRPr lang="en-US" altLang="en-US" sz="2400" b="1"/>
          </a:p>
          <a:p>
            <a:pPr eaLnBrk="1" hangingPunct="1">
              <a:buFont typeface="Wingdings" panose="05000000000000000000" pitchFamily="2" charset="2"/>
              <a:buChar char="Ø"/>
            </a:pPr>
            <a:r>
              <a:rPr lang="en-US" altLang="en-US" sz="2400" b="1"/>
              <a:t>Some </a:t>
            </a:r>
            <a:r>
              <a:rPr lang="en-US" altLang="en-US" sz="2400"/>
              <a:t>popular Database are….</a:t>
            </a:r>
          </a:p>
          <a:p>
            <a:pPr eaLnBrk="1" hangingPunct="1">
              <a:buFont typeface="Wingdings" panose="05000000000000000000" pitchFamily="2" charset="2"/>
              <a:buChar char="Ø"/>
            </a:pPr>
            <a:endParaRPr lang="en-US" altLang="en-US" sz="2400" b="1"/>
          </a:p>
          <a:p>
            <a:pPr eaLnBrk="1" hangingPunct="1">
              <a:buFont typeface="Arial" panose="020B0604020202020204" pitchFamily="34" charset="0"/>
              <a:buNone/>
            </a:pPr>
            <a:r>
              <a:rPr lang="en-US" altLang="en-US" sz="2400" b="1"/>
              <a:t>MySql, ORACLE, MS Access, IBM DB2…..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40FE37AE-537B-353E-8615-C98D39F8D110}"/>
              </a:ext>
            </a:extLst>
          </p:cNvPr>
          <p:cNvSpPr txBox="1">
            <a:spLocks noChangeArrowheads="1"/>
          </p:cNvSpPr>
          <p:nvPr/>
        </p:nvSpPr>
        <p:spPr bwMode="auto">
          <a:xfrm>
            <a:off x="1981200" y="8382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a:t>RDBMS</a:t>
            </a:r>
          </a:p>
          <a:p>
            <a:pPr eaLnBrk="1" hangingPunct="1">
              <a:buFont typeface="Wingdings" panose="05000000000000000000" pitchFamily="2" charset="2"/>
              <a:buChar char="ü"/>
            </a:pPr>
            <a:r>
              <a:rPr lang="en-US" altLang="en-US" sz="2400" b="1"/>
              <a:t>RDBMS </a:t>
            </a:r>
            <a:r>
              <a:rPr lang="en-US" altLang="en-US" sz="2400"/>
              <a:t> is a Database Mangement System  based on Relational Model  Introduced by  E.F Codd.</a:t>
            </a:r>
          </a:p>
          <a:p>
            <a:pPr eaLnBrk="1" hangingPunct="1">
              <a:buFont typeface="Wingdings" panose="05000000000000000000" pitchFamily="2" charset="2"/>
              <a:buChar char="ü"/>
            </a:pPr>
            <a:endParaRPr lang="en-US" altLang="en-US" sz="2400" b="1"/>
          </a:p>
          <a:p>
            <a:pPr eaLnBrk="1" hangingPunct="1">
              <a:buFont typeface="Wingdings" panose="05000000000000000000" pitchFamily="2" charset="2"/>
              <a:buChar char="ü"/>
            </a:pPr>
            <a:r>
              <a:rPr lang="en-US" altLang="en-US" sz="2400" b="1"/>
              <a:t>RDBMS </a:t>
            </a:r>
            <a:r>
              <a:rPr lang="en-US" altLang="en-US" sz="2400"/>
              <a:t> is used to manage  Relational  Database,</a:t>
            </a:r>
          </a:p>
          <a:p>
            <a:pPr eaLnBrk="1" hangingPunct="1">
              <a:buFont typeface="Wingdings" panose="05000000000000000000" pitchFamily="2" charset="2"/>
              <a:buChar char="ü"/>
            </a:pPr>
            <a:endParaRPr lang="en-US" altLang="en-US" sz="2400" b="1"/>
          </a:p>
          <a:p>
            <a:pPr eaLnBrk="1" hangingPunct="1">
              <a:buFont typeface="Wingdings" panose="05000000000000000000" pitchFamily="2" charset="2"/>
              <a:buChar char="ü"/>
            </a:pPr>
            <a:r>
              <a:rPr lang="en-US" altLang="en-US" sz="2400" b="1"/>
              <a:t>Relational database </a:t>
            </a:r>
            <a:r>
              <a:rPr lang="en-US" altLang="en-US" sz="2400"/>
              <a:t>is a collection of organized set of tables from which data can be accessed easily.</a:t>
            </a:r>
          </a:p>
          <a:p>
            <a:pPr eaLnBrk="1" hangingPunct="1">
              <a:buFont typeface="Wingdings" panose="05000000000000000000" pitchFamily="2" charset="2"/>
              <a:buChar char="ü"/>
            </a:pPr>
            <a:endParaRPr lang="en-US" altLang="en-US" sz="2400" b="1"/>
          </a:p>
          <a:p>
            <a:pPr eaLnBrk="1" hangingPunct="1">
              <a:buFont typeface="Wingdings" panose="05000000000000000000" pitchFamily="2" charset="2"/>
              <a:buChar char="ü"/>
            </a:pPr>
            <a:r>
              <a:rPr lang="en-US" altLang="en-US" sz="2400" b="1"/>
              <a:t>Relational database </a:t>
            </a:r>
            <a:r>
              <a:rPr lang="en-US" altLang="en-US" sz="2400"/>
              <a:t>is Most Commonly used Database, its consists of number of Tables and each Tables as its own Primary Key.</a:t>
            </a:r>
            <a:endParaRPr lang="en-US" altLang="en-US" sz="2400" b="1"/>
          </a:p>
          <a:p>
            <a:pPr eaLnBrk="1" hangingPunct="1">
              <a:buFont typeface="Wingdings" panose="05000000000000000000" pitchFamily="2" charset="2"/>
              <a:buChar char="ü"/>
            </a:pPr>
            <a:endParaRPr lang="en-US" altLang="en-US" sz="2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558800" y="1382286"/>
            <a:ext cx="11633200" cy="4647426"/>
          </a:xfrm>
          <a:prstGeom prst="rect">
            <a:avLst/>
          </a:prstGeom>
          <a:noFill/>
        </p:spPr>
        <p:txBody>
          <a:bodyPr wrap="square" rtlCol="0">
            <a:spAutoFit/>
          </a:bodyPr>
          <a:lstStyle/>
          <a:p>
            <a:pPr algn="l"/>
            <a:r>
              <a:rPr lang="en-IN" sz="3600" b="1" i="0" dirty="0">
                <a:solidFill>
                  <a:srgbClr val="222222"/>
                </a:solidFill>
                <a:effectLst/>
              </a:rPr>
              <a:t>Why SAP ABAP?</a:t>
            </a:r>
          </a:p>
          <a:p>
            <a:pPr algn="l"/>
            <a:r>
              <a:rPr lang="en-US" sz="3200" b="0" i="0" dirty="0">
                <a:solidFill>
                  <a:srgbClr val="222222"/>
                </a:solidFill>
                <a:effectLst/>
              </a:rPr>
              <a:t>.</a:t>
            </a:r>
          </a:p>
          <a:p>
            <a:pPr algn="l">
              <a:buFont typeface="Arial" panose="020B0604020202020204" pitchFamily="34" charset="0"/>
              <a:buChar char="•"/>
            </a:pPr>
            <a:r>
              <a:rPr lang="en-US" sz="3200" b="0" i="0" dirty="0">
                <a:solidFill>
                  <a:srgbClr val="222222"/>
                </a:solidFill>
                <a:effectLst/>
              </a:rPr>
              <a:t>  It is a simple language that is easy to learn when it comes to programming.</a:t>
            </a:r>
          </a:p>
          <a:p>
            <a:pPr algn="l">
              <a:buFont typeface="Arial" panose="020B0604020202020204" pitchFamily="34" charset="0"/>
              <a:buChar char="•"/>
            </a:pPr>
            <a:r>
              <a:rPr lang="en-US" sz="3200" b="0" i="0" dirty="0">
                <a:solidFill>
                  <a:srgbClr val="222222"/>
                </a:solidFill>
                <a:effectLst/>
              </a:rPr>
              <a:t>  It also helps SAP customers to improve their SAP-based applications.</a:t>
            </a:r>
          </a:p>
          <a:p>
            <a:pPr algn="l">
              <a:buFont typeface="Arial" panose="020B0604020202020204" pitchFamily="34" charset="0"/>
              <a:buChar char="•"/>
            </a:pPr>
            <a:r>
              <a:rPr lang="en-US" sz="3200" b="0" i="0" dirty="0">
                <a:solidFill>
                  <a:srgbClr val="222222"/>
                </a:solidFill>
                <a:effectLst/>
              </a:rPr>
              <a:t>  It allows you to create custom reports and interfaces.</a:t>
            </a:r>
          </a:p>
          <a:p>
            <a:pPr algn="l">
              <a:buFont typeface="Arial" panose="020B0604020202020204" pitchFamily="34" charset="0"/>
              <a:buChar char="•"/>
            </a:pPr>
            <a:r>
              <a:rPr lang="en-US" sz="3200" b="0" i="0" dirty="0">
                <a:solidFill>
                  <a:srgbClr val="222222"/>
                </a:solidFill>
                <a:effectLst/>
              </a:rPr>
              <a:t>  ABAP language is quite easy for programmers. </a:t>
            </a:r>
          </a:p>
          <a:p>
            <a:pPr algn="l"/>
            <a:endParaRPr lang="en-IN" sz="3600"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1042064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B90F13BE-75EA-946F-D5CA-778F37A1F6EC}"/>
              </a:ext>
            </a:extLst>
          </p:cNvPr>
          <p:cNvSpPr txBox="1">
            <a:spLocks noChangeArrowheads="1"/>
          </p:cNvSpPr>
          <p:nvPr/>
        </p:nvSpPr>
        <p:spPr bwMode="auto">
          <a:xfrm>
            <a:off x="2095500" y="609600"/>
            <a:ext cx="8001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b="1" u="sng"/>
              <a:t>SQL Constraints</a:t>
            </a:r>
          </a:p>
          <a:p>
            <a:pPr eaLnBrk="1" hangingPunct="1">
              <a:buFont typeface="Wingdings" panose="05000000000000000000" pitchFamily="2" charset="2"/>
              <a:buChar char="v"/>
            </a:pPr>
            <a:r>
              <a:rPr lang="en-US" altLang="en-US" sz="2400"/>
              <a:t>SQL constraints are used to specify rules for the data in a table.</a:t>
            </a:r>
          </a:p>
          <a:p>
            <a:pPr eaLnBrk="1" hangingPunct="1">
              <a:buFont typeface="Arial" panose="020B0604020202020204" pitchFamily="34" charset="0"/>
              <a:buNone/>
            </a:pPr>
            <a:endParaRPr lang="en-US" altLang="en-US" sz="2400"/>
          </a:p>
          <a:p>
            <a:pPr eaLnBrk="1" hangingPunct="1">
              <a:buFont typeface="Wingdings" panose="05000000000000000000" pitchFamily="2" charset="2"/>
              <a:buChar char="v"/>
            </a:pPr>
            <a:r>
              <a:rPr lang="en-US" altLang="en-US" sz="2400"/>
              <a:t> If there is any violation between the constraint and the data action, the action is aborted by the constraint.</a:t>
            </a:r>
          </a:p>
          <a:p>
            <a:pPr eaLnBrk="1" hangingPunct="1">
              <a:buFont typeface="Arial" panose="020B0604020202020204" pitchFamily="34" charset="0"/>
              <a:buNone/>
            </a:pPr>
            <a:endParaRPr lang="en-US" altLang="en-US" sz="2400"/>
          </a:p>
          <a:p>
            <a:pPr eaLnBrk="1" hangingPunct="1">
              <a:buFont typeface="Wingdings" panose="05000000000000000000" pitchFamily="2" charset="2"/>
              <a:buChar char="v"/>
            </a:pPr>
            <a:r>
              <a:rPr lang="en-US" altLang="en-US" sz="2400"/>
              <a:t>Constraints can be specified when the table is created (inside the CREATE TABLE statement) or after the table is created (inside the ALTER TABLE statement).</a:t>
            </a:r>
          </a:p>
          <a:p>
            <a:pPr eaLnBrk="1" hangingPunct="1">
              <a:buFont typeface="Arial" panose="020B0604020202020204" pitchFamily="34" charset="0"/>
              <a:buNone/>
            </a:pPr>
            <a:endParaRPr lang="en-US" altLang="en-US" sz="2400"/>
          </a:p>
          <a:p>
            <a:pPr eaLnBrk="1" hangingPunct="1">
              <a:buFont typeface="Wingdings" panose="05000000000000000000" pitchFamily="2" charset="2"/>
              <a:buChar char="v"/>
            </a:pPr>
            <a:r>
              <a:rPr lang="en-US" altLang="en-US" sz="2400"/>
              <a:t>Constraints could be column level or table level. Column level constraints are applied only to one column, whereas table level constraints are applied to the whole table.</a:t>
            </a:r>
          </a:p>
          <a:p>
            <a:pPr eaLnBrk="1" hangingPunct="1">
              <a:buFont typeface="Wingdings" panose="05000000000000000000" pitchFamily="2" charset="2"/>
              <a:buChar char="v"/>
            </a:pPr>
            <a:endParaRPr lang="en-US" altLang="en-US" sz="2400"/>
          </a:p>
          <a:p>
            <a:pPr algn="ctr" eaLnBrk="1" hangingPunct="1">
              <a:buFont typeface="Arial" panose="020B0604020202020204" pitchFamily="34" charset="0"/>
              <a:buNone/>
            </a:pP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03956B69-5313-BE2E-391B-7DC8E248AB58}"/>
              </a:ext>
            </a:extLst>
          </p:cNvPr>
          <p:cNvSpPr txBox="1">
            <a:spLocks noChangeArrowheads="1"/>
          </p:cNvSpPr>
          <p:nvPr/>
        </p:nvSpPr>
        <p:spPr bwMode="auto">
          <a:xfrm>
            <a:off x="2057400" y="8763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1.SQL NOT NULL Constraint :-</a:t>
            </a:r>
          </a:p>
          <a:p>
            <a:pPr eaLnBrk="1" hangingPunct="1">
              <a:buFont typeface="Wingdings" panose="05000000000000000000" pitchFamily="2" charset="2"/>
              <a:buChar char="v"/>
            </a:pPr>
            <a:r>
              <a:rPr lang="en-US" altLang="en-US" sz="2000"/>
              <a:t>The NOT NULL constraint enforces a column to NOT accept NULL values.</a:t>
            </a:r>
          </a:p>
          <a:p>
            <a:pPr eaLnBrk="1" hangingPunct="1">
              <a:buFont typeface="Arial" panose="020B0604020202020204" pitchFamily="34" charset="0"/>
              <a:buNone/>
            </a:pPr>
            <a:endParaRPr lang="en-US" altLang="en-US" sz="2000"/>
          </a:p>
          <a:p>
            <a:pPr eaLnBrk="1" hangingPunct="1">
              <a:buFont typeface="Wingdings" panose="05000000000000000000" pitchFamily="2" charset="2"/>
              <a:buChar char="v"/>
            </a:pPr>
            <a:r>
              <a:rPr lang="en-US" altLang="en-US" sz="2000"/>
              <a:t>The NOT NULL constraint enforces a field to always contain a value.</a:t>
            </a:r>
          </a:p>
          <a:p>
            <a:pPr eaLnBrk="1" hangingPunct="1">
              <a:buFont typeface="Wingdings" panose="05000000000000000000" pitchFamily="2" charset="2"/>
              <a:buChar char="v"/>
            </a:pPr>
            <a:endParaRPr lang="en-US" altLang="en-US" sz="2000"/>
          </a:p>
          <a:p>
            <a:pPr eaLnBrk="1" hangingPunct="1">
              <a:buFont typeface="Arial" panose="020B0604020202020204" pitchFamily="34" charset="0"/>
              <a:buNone/>
            </a:pPr>
            <a:r>
              <a:rPr lang="en-US" altLang="en-US" sz="2000" b="1" u="sng"/>
              <a:t>Example:-</a:t>
            </a:r>
          </a:p>
          <a:p>
            <a:pPr eaLnBrk="1" hangingPunct="1">
              <a:buFont typeface="Arial" panose="020B0604020202020204" pitchFamily="34" charset="0"/>
              <a:buNone/>
            </a:pPr>
            <a:endParaRPr lang="en-US" altLang="en-US" sz="2000" b="1" u="sng"/>
          </a:p>
          <a:p>
            <a:pPr eaLnBrk="1" hangingPunct="1">
              <a:buFont typeface="Arial" panose="020B0604020202020204" pitchFamily="34" charset="0"/>
              <a:buNone/>
            </a:pPr>
            <a:r>
              <a:rPr lang="en-US" altLang="en-US" sz="2000"/>
              <a:t>Create TABLE Student ( Roll_no int NOT NULL,</a:t>
            </a:r>
          </a:p>
          <a:p>
            <a:pPr eaLnBrk="1" hangingPunct="1">
              <a:buFont typeface="Arial" panose="020B0604020202020204" pitchFamily="34" charset="0"/>
              <a:buNone/>
            </a:pPr>
            <a:r>
              <a:rPr lang="en-US" altLang="en-US" sz="2000"/>
              <a:t>				        First_Name Char(50) NOT NULL,</a:t>
            </a:r>
          </a:p>
          <a:p>
            <a:pPr eaLnBrk="1" hangingPunct="1">
              <a:buFont typeface="Arial" panose="020B0604020202020204" pitchFamily="34" charset="0"/>
              <a:buNone/>
            </a:pPr>
            <a:r>
              <a:rPr lang="en-US" altLang="en-US" sz="2000"/>
              <a:t>				        Midd_Name Char(20),</a:t>
            </a:r>
          </a:p>
          <a:p>
            <a:pPr eaLnBrk="1" hangingPunct="1">
              <a:buFont typeface="Arial" panose="020B0604020202020204" pitchFamily="34" charset="0"/>
              <a:buNone/>
            </a:pPr>
            <a:r>
              <a:rPr lang="en-US" altLang="en-US" sz="2000"/>
              <a:t>				        Last_name char(30) NOT NULL,</a:t>
            </a:r>
          </a:p>
          <a:p>
            <a:pPr eaLnBrk="1" hangingPunct="1">
              <a:buFont typeface="Arial" panose="020B0604020202020204" pitchFamily="34" charset="0"/>
              <a:buNone/>
            </a:pPr>
            <a:r>
              <a:rPr lang="en-US" altLang="en-US" sz="2000"/>
              <a:t>				        Age int)</a:t>
            </a:r>
          </a:p>
          <a:p>
            <a:pPr eaLnBrk="1" hangingPunct="1">
              <a:buFont typeface="Wingdings" panose="05000000000000000000" pitchFamily="2" charset="2"/>
              <a:buChar char="v"/>
            </a:pPr>
            <a:endParaRPr lang="en-US"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6FBD5B74-583F-DA87-CF53-683412773A9E}"/>
              </a:ext>
            </a:extLst>
          </p:cNvPr>
          <p:cNvSpPr txBox="1">
            <a:spLocks noChangeArrowheads="1"/>
          </p:cNvSpPr>
          <p:nvPr/>
        </p:nvSpPr>
        <p:spPr bwMode="auto">
          <a:xfrm>
            <a:off x="1981200" y="914401"/>
            <a:ext cx="82296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2.SQL UNIQUE Constraint</a:t>
            </a:r>
          </a:p>
          <a:p>
            <a:pPr eaLnBrk="1" hangingPunct="1"/>
            <a:endParaRPr lang="en-US" altLang="en-US" sz="2000"/>
          </a:p>
          <a:p>
            <a:pPr eaLnBrk="1" hangingPunct="1"/>
            <a:r>
              <a:rPr lang="en-US" altLang="en-US" sz="2000"/>
              <a:t>The UNIQUE constraint uniquely identifies each record in a database table.</a:t>
            </a:r>
          </a:p>
          <a:p>
            <a:pPr eaLnBrk="1" hangingPunct="1">
              <a:buFont typeface="Arial" panose="020B0604020202020204" pitchFamily="34" charset="0"/>
              <a:buNone/>
            </a:pPr>
            <a:endParaRPr lang="en-US" altLang="en-US" sz="2000"/>
          </a:p>
          <a:p>
            <a:pPr eaLnBrk="1" hangingPunct="1"/>
            <a:r>
              <a:rPr lang="en-US" altLang="en-US" sz="2000"/>
              <a:t>The UNIQUE and PRIMARY KEY constraints both provide a guarantee for uniqueness for a column or set of columns.</a:t>
            </a:r>
          </a:p>
          <a:p>
            <a:pPr eaLnBrk="1" hangingPunct="1"/>
            <a:endParaRPr lang="en-US" altLang="en-US" sz="2000"/>
          </a:p>
          <a:p>
            <a:pPr eaLnBrk="1" hangingPunct="1">
              <a:buFont typeface="Arial" panose="020B0604020202020204" pitchFamily="34" charset="0"/>
              <a:buNone/>
            </a:pPr>
            <a:r>
              <a:rPr lang="en-US" altLang="en-US" sz="2000" b="1" u="sng"/>
              <a:t>Example :-</a:t>
            </a:r>
          </a:p>
          <a:p>
            <a:pPr eaLnBrk="1" hangingPunct="1">
              <a:buFont typeface="Arial" panose="020B0604020202020204" pitchFamily="34" charset="0"/>
              <a:buNone/>
            </a:pPr>
            <a:r>
              <a:rPr lang="en-US" altLang="en-US" sz="2000"/>
              <a:t> Create TABLE  STUDENT ( Roll_No int UNIQUE,</a:t>
            </a:r>
          </a:p>
          <a:p>
            <a:pPr eaLnBrk="1" hangingPunct="1">
              <a:buFont typeface="Arial" panose="020B0604020202020204" pitchFamily="34" charset="0"/>
              <a:buNone/>
            </a:pPr>
            <a:r>
              <a:rPr lang="en-US" altLang="en-US" sz="2000"/>
              <a:t>				       Name char(50),</a:t>
            </a:r>
          </a:p>
          <a:p>
            <a:pPr eaLnBrk="1" hangingPunct="1">
              <a:buFont typeface="Arial" panose="020B0604020202020204" pitchFamily="34" charset="0"/>
              <a:buNone/>
            </a:pPr>
            <a:r>
              <a:rPr lang="en-US" altLang="en-US" sz="2000"/>
              <a:t>				       Age int,</a:t>
            </a:r>
          </a:p>
          <a:p>
            <a:pPr eaLnBrk="1" hangingPunct="1">
              <a:buFont typeface="Arial" panose="020B0604020202020204" pitchFamily="34" charset="0"/>
              <a:buNone/>
            </a:pPr>
            <a:r>
              <a:rPr lang="en-US" altLang="en-US" sz="2000"/>
              <a:t>				       Lib_no int UNIQUE).</a:t>
            </a:r>
          </a:p>
          <a:p>
            <a:pPr eaLnBrk="1" hangingPunct="1">
              <a:buFont typeface="Arial" panose="020B0604020202020204" pitchFamily="34" charset="0"/>
              <a:buNone/>
            </a:pPr>
            <a:endParaRPr lang="en-US"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14306D-BFB8-5246-8388-74798FEB569B}"/>
              </a:ext>
            </a:extLst>
          </p:cNvPr>
          <p:cNvSpPr txBox="1">
            <a:spLocks/>
          </p:cNvSpPr>
          <p:nvPr/>
        </p:nvSpPr>
        <p:spPr>
          <a:xfrm>
            <a:off x="2133600" y="838200"/>
            <a:ext cx="8077200" cy="5791200"/>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None/>
              <a:defRPr/>
            </a:pPr>
            <a:r>
              <a:rPr lang="en-US" b="1" u="sng"/>
              <a:t>3.SQL PRIMARY KEY Constraint</a:t>
            </a:r>
          </a:p>
          <a:p>
            <a:pPr eaLnBrk="1" fontAlgn="auto" hangingPunct="1">
              <a:spcAft>
                <a:spcPts val="0"/>
              </a:spcAft>
              <a:defRPr/>
            </a:pPr>
            <a:endParaRPr lang="en-US" sz="2000"/>
          </a:p>
          <a:p>
            <a:pPr eaLnBrk="1" fontAlgn="auto" hangingPunct="1">
              <a:spcAft>
                <a:spcPts val="0"/>
              </a:spcAft>
              <a:defRPr/>
            </a:pPr>
            <a:r>
              <a:rPr lang="en-US" sz="2000"/>
              <a:t>The PRIMARY KEY constraint uniquely identifies each record in a database table.</a:t>
            </a:r>
          </a:p>
          <a:p>
            <a:pPr eaLnBrk="1" fontAlgn="auto" hangingPunct="1">
              <a:spcAft>
                <a:spcPts val="0"/>
              </a:spcAft>
              <a:buNone/>
              <a:defRPr/>
            </a:pPr>
            <a:endParaRPr lang="en-US" sz="2000"/>
          </a:p>
          <a:p>
            <a:pPr eaLnBrk="1" fontAlgn="auto" hangingPunct="1">
              <a:spcAft>
                <a:spcPts val="0"/>
              </a:spcAft>
              <a:defRPr/>
            </a:pPr>
            <a:r>
              <a:rPr lang="en-US" sz="2000"/>
              <a:t>Primary keys must contain UNIQUE values.</a:t>
            </a:r>
          </a:p>
          <a:p>
            <a:pPr eaLnBrk="1" fontAlgn="auto" hangingPunct="1">
              <a:spcAft>
                <a:spcPts val="0"/>
              </a:spcAft>
              <a:defRPr/>
            </a:pPr>
            <a:endParaRPr lang="en-US" sz="2000"/>
          </a:p>
          <a:p>
            <a:pPr eaLnBrk="1" fontAlgn="auto" hangingPunct="1">
              <a:spcAft>
                <a:spcPts val="0"/>
              </a:spcAft>
              <a:defRPr/>
            </a:pPr>
            <a:r>
              <a:rPr lang="en-US" sz="2000"/>
              <a:t>A primary key column cannot contain NULL values.</a:t>
            </a:r>
          </a:p>
          <a:p>
            <a:pPr eaLnBrk="1" fontAlgn="auto" hangingPunct="1">
              <a:spcAft>
                <a:spcPts val="0"/>
              </a:spcAft>
              <a:defRPr/>
            </a:pPr>
            <a:endParaRPr lang="en-US" sz="2000"/>
          </a:p>
          <a:p>
            <a:pPr eaLnBrk="1" fontAlgn="auto" hangingPunct="1">
              <a:spcAft>
                <a:spcPts val="0"/>
              </a:spcAft>
              <a:defRPr/>
            </a:pPr>
            <a:r>
              <a:rPr lang="en-US" sz="2000"/>
              <a:t>Most  tables should have a primary key, and each table can have only ONE primary key.</a:t>
            </a:r>
          </a:p>
          <a:p>
            <a:pPr eaLnBrk="1" fontAlgn="auto" hangingPunct="1">
              <a:spcAft>
                <a:spcPts val="0"/>
              </a:spcAft>
              <a:buNone/>
              <a:defRPr/>
            </a:pPr>
            <a:r>
              <a:rPr lang="en-US" sz="2000" b="1" u="sng"/>
              <a:t>Example :-</a:t>
            </a:r>
          </a:p>
          <a:p>
            <a:pPr eaLnBrk="1" fontAlgn="auto" hangingPunct="1">
              <a:spcAft>
                <a:spcPts val="0"/>
              </a:spcAft>
              <a:buNone/>
              <a:defRPr/>
            </a:pPr>
            <a:r>
              <a:rPr lang="en-US" sz="2000"/>
              <a:t>Create TABLE STUDENT ( Roll_No int PRIMARY KEY,</a:t>
            </a:r>
          </a:p>
          <a:p>
            <a:pPr eaLnBrk="1" fontAlgn="auto" hangingPunct="1">
              <a:spcAft>
                <a:spcPts val="0"/>
              </a:spcAft>
              <a:buNone/>
              <a:defRPr/>
            </a:pPr>
            <a:r>
              <a:rPr lang="en-US" sz="2000"/>
              <a:t>				     Name char(50),</a:t>
            </a:r>
          </a:p>
          <a:p>
            <a:pPr eaLnBrk="1" fontAlgn="auto" hangingPunct="1">
              <a:spcAft>
                <a:spcPts val="0"/>
              </a:spcAft>
              <a:buNone/>
              <a:defRPr/>
            </a:pPr>
            <a:r>
              <a:rPr lang="en-US" sz="2000"/>
              <a:t>				     Age int,</a:t>
            </a:r>
          </a:p>
          <a:p>
            <a:pPr eaLnBrk="1" fontAlgn="auto" hangingPunct="1">
              <a:spcAft>
                <a:spcPts val="0"/>
              </a:spcAft>
              <a:buNone/>
              <a:defRPr/>
            </a:pPr>
            <a:r>
              <a:rPr lang="en-US" sz="2000"/>
              <a:t>				     Address char(50))</a:t>
            </a: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6E0B736D-F8B1-7672-F189-0C0137F7F0FF}"/>
              </a:ext>
            </a:extLst>
          </p:cNvPr>
          <p:cNvSpPr txBox="1">
            <a:spLocks noChangeArrowheads="1"/>
          </p:cNvSpPr>
          <p:nvPr/>
        </p:nvSpPr>
        <p:spPr bwMode="auto">
          <a:xfrm>
            <a:off x="1981200" y="762000"/>
            <a:ext cx="82296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4.SQL FOREIGN KEY Constraint</a:t>
            </a:r>
          </a:p>
          <a:p>
            <a:pPr eaLnBrk="1" hangingPunct="1"/>
            <a:r>
              <a:rPr lang="en-US" altLang="en-US" sz="2000"/>
              <a:t>A FOREIGN KEY in one table points to a PRIMARY KEY in another table</a:t>
            </a:r>
            <a:r>
              <a:rPr lang="en-US" altLang="en-US" sz="2400"/>
              <a:t>.</a:t>
            </a:r>
          </a:p>
          <a:p>
            <a:pPr eaLnBrk="1" hangingPunct="1">
              <a:buFont typeface="Arial" panose="020B0604020202020204" pitchFamily="34" charset="0"/>
              <a:buNone/>
            </a:pPr>
            <a:endParaRPr lang="en-US" altLang="en-US" sz="2400"/>
          </a:p>
        </p:txBody>
      </p:sp>
      <p:pic>
        <p:nvPicPr>
          <p:cNvPr id="32771" name="Picture 3">
            <a:extLst>
              <a:ext uri="{FF2B5EF4-FFF2-40B4-BE49-F238E27FC236}">
                <a16:creationId xmlns:a16="http://schemas.microsoft.com/office/drawing/2014/main" id="{B1B50EFC-A89E-DA32-A71A-6223B78C9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828800"/>
            <a:ext cx="7467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4C42E80-2B43-2A3D-0406-E27EAFFF510D}"/>
              </a:ext>
            </a:extLst>
          </p:cNvPr>
          <p:cNvSpPr txBox="1">
            <a:spLocks/>
          </p:cNvSpPr>
          <p:nvPr/>
        </p:nvSpPr>
        <p:spPr>
          <a:xfrm>
            <a:off x="2057400" y="762000"/>
            <a:ext cx="8229600" cy="6477000"/>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None/>
              <a:defRPr/>
            </a:pPr>
            <a:r>
              <a:rPr lang="en-US" b="1" u="sng"/>
              <a:t>Example Queries:-</a:t>
            </a:r>
          </a:p>
          <a:p>
            <a:pPr eaLnBrk="1" fontAlgn="auto" hangingPunct="1">
              <a:spcAft>
                <a:spcPts val="0"/>
              </a:spcAft>
              <a:buNone/>
              <a:defRPr/>
            </a:pPr>
            <a:r>
              <a:rPr lang="en-US" sz="2400"/>
              <a:t> </a:t>
            </a:r>
          </a:p>
          <a:p>
            <a:pPr eaLnBrk="1" fontAlgn="auto" hangingPunct="1">
              <a:spcAft>
                <a:spcPts val="0"/>
              </a:spcAft>
              <a:buNone/>
              <a:defRPr/>
            </a:pPr>
            <a:r>
              <a:rPr lang="en-US" sz="2400" b="1" u="sng"/>
              <a:t>Employee Table:-</a:t>
            </a:r>
          </a:p>
          <a:p>
            <a:pPr eaLnBrk="1" fontAlgn="auto" hangingPunct="1">
              <a:spcAft>
                <a:spcPts val="0"/>
              </a:spcAft>
              <a:buNone/>
              <a:defRPr/>
            </a:pPr>
            <a:r>
              <a:rPr lang="en-US" sz="2400"/>
              <a:t>Create TABLE Employee (Emp_id int PRIMARY KEY,</a:t>
            </a:r>
          </a:p>
          <a:p>
            <a:pPr eaLnBrk="1" fontAlgn="auto" hangingPunct="1">
              <a:spcAft>
                <a:spcPts val="0"/>
              </a:spcAft>
              <a:buNone/>
              <a:defRPr/>
            </a:pPr>
            <a:r>
              <a:rPr lang="en-US" sz="2400"/>
              <a:t>				      Emp_Name Char(50),</a:t>
            </a:r>
          </a:p>
          <a:p>
            <a:pPr eaLnBrk="1" fontAlgn="auto" hangingPunct="1">
              <a:spcAft>
                <a:spcPts val="0"/>
              </a:spcAft>
              <a:buNone/>
              <a:defRPr/>
            </a:pPr>
            <a:r>
              <a:rPr lang="en-US" sz="2400"/>
              <a:t>				      Age int,</a:t>
            </a:r>
          </a:p>
          <a:p>
            <a:pPr eaLnBrk="1" fontAlgn="auto" hangingPunct="1">
              <a:spcAft>
                <a:spcPts val="0"/>
              </a:spcAft>
              <a:buNone/>
              <a:defRPr/>
            </a:pPr>
            <a:r>
              <a:rPr lang="en-US" sz="2400"/>
              <a:t>				      Address char(40))</a:t>
            </a:r>
          </a:p>
          <a:p>
            <a:pPr eaLnBrk="1" fontAlgn="auto" hangingPunct="1">
              <a:spcAft>
                <a:spcPts val="0"/>
              </a:spcAft>
              <a:buNone/>
              <a:defRPr/>
            </a:pPr>
            <a:r>
              <a:rPr lang="en-US" sz="2400" b="1" u="sng"/>
              <a:t>Payroll Table :-</a:t>
            </a:r>
          </a:p>
          <a:p>
            <a:pPr eaLnBrk="1" fontAlgn="auto" hangingPunct="1">
              <a:spcAft>
                <a:spcPts val="0"/>
              </a:spcAft>
              <a:buNone/>
              <a:defRPr/>
            </a:pPr>
            <a:r>
              <a:rPr lang="en-US" sz="2400"/>
              <a:t>Create TABLE Payroll ( PR_ID int PRIMARY KEY,</a:t>
            </a:r>
          </a:p>
          <a:p>
            <a:pPr eaLnBrk="1" fontAlgn="auto" hangingPunct="1">
              <a:spcAft>
                <a:spcPts val="0"/>
              </a:spcAft>
              <a:buNone/>
              <a:defRPr/>
            </a:pPr>
            <a:r>
              <a:rPr lang="en-US" sz="2400"/>
              <a:t>				Emp_id int FOREIGN KEY REFERENCES  			Employee (Emp_id),</a:t>
            </a:r>
          </a:p>
          <a:p>
            <a:pPr eaLnBrk="1" fontAlgn="auto" hangingPunct="1">
              <a:spcAft>
                <a:spcPts val="0"/>
              </a:spcAft>
              <a:buNone/>
              <a:defRPr/>
            </a:pPr>
            <a:r>
              <a:rPr lang="en-US" sz="2400"/>
              <a:t>				PF int,</a:t>
            </a:r>
          </a:p>
          <a:p>
            <a:pPr eaLnBrk="1" fontAlgn="auto" hangingPunct="1">
              <a:spcAft>
                <a:spcPts val="0"/>
              </a:spcAft>
              <a:buNone/>
              <a:defRPr/>
            </a:pPr>
            <a:r>
              <a:rPr lang="en-US" sz="2400"/>
              <a:t>				basic_Pay int,</a:t>
            </a:r>
          </a:p>
          <a:p>
            <a:pPr eaLnBrk="1" fontAlgn="auto" hangingPunct="1">
              <a:spcAft>
                <a:spcPts val="0"/>
              </a:spcAft>
              <a:buNone/>
              <a:defRPr/>
            </a:pPr>
            <a:r>
              <a:rPr lang="en-US" sz="2400"/>
              <a:t>				Net_pay int)</a:t>
            </a:r>
          </a:p>
          <a:p>
            <a:pPr eaLnBrk="1" fontAlgn="auto" hangingPunct="1">
              <a:spcAft>
                <a:spcPts val="0"/>
              </a:spcAft>
              <a:buNone/>
              <a:defRPr/>
            </a:pPr>
            <a:r>
              <a:rPr lang="en-US" sz="2400"/>
              <a:t>				</a:t>
            </a:r>
          </a:p>
          <a:p>
            <a:pPr eaLnBrk="1" fontAlgn="auto" hangingPunct="1">
              <a:spcAft>
                <a:spcPts val="0"/>
              </a:spcAft>
              <a:buNone/>
              <a:defRPr/>
            </a:pP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42241AE7-DAE1-AE6F-C879-F5F67B566FCA}"/>
              </a:ext>
            </a:extLst>
          </p:cNvPr>
          <p:cNvSpPr txBox="1">
            <a:spLocks noChangeArrowheads="1"/>
          </p:cNvSpPr>
          <p:nvPr/>
        </p:nvSpPr>
        <p:spPr bwMode="auto">
          <a:xfrm>
            <a:off x="2057400" y="609600"/>
            <a:ext cx="8077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5.SQL CHECK Constraint</a:t>
            </a:r>
          </a:p>
          <a:p>
            <a:pPr eaLnBrk="1" hangingPunct="1"/>
            <a:endParaRPr lang="en-US" altLang="en-US" sz="2000"/>
          </a:p>
          <a:p>
            <a:pPr eaLnBrk="1" hangingPunct="1"/>
            <a:r>
              <a:rPr lang="en-US" altLang="en-US" sz="2000"/>
              <a:t>The CHECK constraint is used to limit the value range that can be placed in a column.</a:t>
            </a:r>
          </a:p>
          <a:p>
            <a:pPr eaLnBrk="1" hangingPunct="1"/>
            <a:r>
              <a:rPr lang="en-US" altLang="en-US" sz="2000"/>
              <a:t>If you define a CHECK constraint on a single column it allows only certain values for this column.</a:t>
            </a:r>
          </a:p>
          <a:p>
            <a:pPr eaLnBrk="1" hangingPunct="1">
              <a:buFont typeface="Arial" panose="020B0604020202020204" pitchFamily="34" charset="0"/>
              <a:buNone/>
            </a:pPr>
            <a:r>
              <a:rPr lang="en-US" altLang="en-US" sz="2000"/>
              <a:t>Create TABLE Student ( Roll_ No int CHECK ( Roll_No &gt;0),</a:t>
            </a:r>
          </a:p>
          <a:p>
            <a:pPr eaLnBrk="1" hangingPunct="1">
              <a:buFont typeface="Arial" panose="020B0604020202020204" pitchFamily="34" charset="0"/>
              <a:buNone/>
            </a:pPr>
            <a:r>
              <a:rPr lang="en-US" altLang="en-US" sz="2000"/>
              <a:t>				   Name char(20),</a:t>
            </a:r>
          </a:p>
          <a:p>
            <a:pPr eaLnBrk="1" hangingPunct="1">
              <a:buFont typeface="Arial" panose="020B0604020202020204" pitchFamily="34" charset="0"/>
              <a:buNone/>
            </a:pPr>
            <a:r>
              <a:rPr lang="en-US" altLang="en-US" sz="2000"/>
              <a:t>				   Age int)</a:t>
            </a:r>
          </a:p>
          <a:p>
            <a:pPr eaLnBrk="1" hangingPunct="1"/>
            <a:r>
              <a:rPr lang="en-US" altLang="en-US" sz="2000"/>
              <a:t>If you define a CHECK constraint on a table it can limit the values in certain columns based on values in other columns in the row.</a:t>
            </a:r>
          </a:p>
          <a:p>
            <a:pPr eaLnBrk="1" hangingPunct="1">
              <a:buFont typeface="Arial" panose="020B0604020202020204" pitchFamily="34" charset="0"/>
              <a:buNone/>
            </a:pPr>
            <a:r>
              <a:rPr lang="en-US" altLang="en-US" sz="2000"/>
              <a:t>Create TABLE Student ( Roll_ No int ,</a:t>
            </a:r>
          </a:p>
          <a:p>
            <a:pPr eaLnBrk="1" hangingPunct="1">
              <a:buFont typeface="Arial" panose="020B0604020202020204" pitchFamily="34" charset="0"/>
              <a:buNone/>
            </a:pPr>
            <a:r>
              <a:rPr lang="en-US" altLang="en-US" sz="2000"/>
              <a:t>				  Name char(20),</a:t>
            </a:r>
          </a:p>
          <a:p>
            <a:pPr eaLnBrk="1" hangingPunct="1">
              <a:buFont typeface="Arial" panose="020B0604020202020204" pitchFamily="34" charset="0"/>
              <a:buNone/>
            </a:pPr>
            <a:r>
              <a:rPr lang="en-US" altLang="en-US" sz="2000"/>
              <a:t>				  Dept char(10),</a:t>
            </a:r>
          </a:p>
          <a:p>
            <a:pPr eaLnBrk="1" hangingPunct="1">
              <a:buFont typeface="Arial" panose="020B0604020202020204" pitchFamily="34" charset="0"/>
              <a:buNone/>
            </a:pPr>
            <a:r>
              <a:rPr lang="en-US" altLang="en-US" sz="2000"/>
              <a:t>				  CONSTRAINT chk CHECK(Roll_No&gt;0 AND 			  Dept =‘CSE’))</a:t>
            </a:r>
          </a:p>
          <a:p>
            <a:pPr eaLnBrk="1" hangingPunct="1">
              <a:buFont typeface="Arial" panose="020B0604020202020204" pitchFamily="34" charset="0"/>
              <a:buNone/>
            </a:pPr>
            <a:endParaRPr lang="en-US" alt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A7AB4B03-FEA2-34F6-5E51-239C19677655}"/>
              </a:ext>
            </a:extLst>
          </p:cNvPr>
          <p:cNvSpPr>
            <a:spLocks noGrp="1"/>
          </p:cNvSpPr>
          <p:nvPr>
            <p:ph type="title"/>
          </p:nvPr>
        </p:nvSpPr>
        <p:spPr>
          <a:xfrm>
            <a:off x="2152650" y="149226"/>
            <a:ext cx="7886700" cy="454025"/>
          </a:xfrm>
        </p:spPr>
        <p:txBody>
          <a:bodyPr/>
          <a:lstStyle/>
          <a:p>
            <a:endParaRPr lang="en-IN" altLang="en-US"/>
          </a:p>
        </p:txBody>
      </p:sp>
      <p:sp>
        <p:nvSpPr>
          <p:cNvPr id="38915" name="Content Placeholder 2">
            <a:extLst>
              <a:ext uri="{FF2B5EF4-FFF2-40B4-BE49-F238E27FC236}">
                <a16:creationId xmlns:a16="http://schemas.microsoft.com/office/drawing/2014/main" id="{811E62A2-D8D8-8675-E578-B63ED2F64D49}"/>
              </a:ext>
            </a:extLst>
          </p:cNvPr>
          <p:cNvSpPr txBox="1">
            <a:spLocks noChangeArrowheads="1"/>
          </p:cNvSpPr>
          <p:nvPr/>
        </p:nvSpPr>
        <p:spPr bwMode="auto">
          <a:xfrm>
            <a:off x="2057400" y="838200"/>
            <a:ext cx="8229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6.SQL DEFAULT Constraint</a:t>
            </a:r>
          </a:p>
          <a:p>
            <a:pPr eaLnBrk="1" hangingPunct="1"/>
            <a:r>
              <a:rPr lang="en-US" altLang="en-US" sz="2000"/>
              <a:t>The DEFAULT constraint is used to insert a default value into a column.</a:t>
            </a:r>
          </a:p>
          <a:p>
            <a:pPr eaLnBrk="1" hangingPunct="1"/>
            <a:r>
              <a:rPr lang="en-US" altLang="en-US" sz="2000"/>
              <a:t>The default value will be added to all new records, if no other value is specified.</a:t>
            </a:r>
          </a:p>
          <a:p>
            <a:pPr eaLnBrk="1" hangingPunct="1">
              <a:buFont typeface="Arial" panose="020B0604020202020204" pitchFamily="34" charset="0"/>
              <a:buNone/>
            </a:pPr>
            <a:r>
              <a:rPr lang="en-US" altLang="en-US" sz="2000" b="1" u="sng"/>
              <a:t>Example:-</a:t>
            </a:r>
          </a:p>
          <a:p>
            <a:pPr eaLnBrk="1" hangingPunct="1">
              <a:buFont typeface="Arial" panose="020B0604020202020204" pitchFamily="34" charset="0"/>
              <a:buNone/>
            </a:pPr>
            <a:r>
              <a:rPr lang="en-US" altLang="en-US" sz="2000"/>
              <a:t>Create TABLE  Student  (Roll_no INT ,</a:t>
            </a:r>
          </a:p>
          <a:p>
            <a:pPr eaLnBrk="1" hangingPunct="1">
              <a:buFont typeface="Arial" panose="020B0604020202020204" pitchFamily="34" charset="0"/>
              <a:buNone/>
            </a:pPr>
            <a:r>
              <a:rPr lang="en-US" altLang="en-US" sz="2000"/>
              <a:t>				   Name CHAR(20),</a:t>
            </a:r>
          </a:p>
          <a:p>
            <a:pPr eaLnBrk="1" hangingPunct="1">
              <a:buFont typeface="Arial" panose="020B0604020202020204" pitchFamily="34" charset="0"/>
              <a:buNone/>
            </a:pPr>
            <a:r>
              <a:rPr lang="en-US" altLang="en-US" sz="2000"/>
              <a:t>				   Dept CHAR(10) DEFAULT   ‘CSE’)</a:t>
            </a:r>
            <a:endParaRPr lang="en-US" altLang="en-US" sz="2400"/>
          </a:p>
          <a:p>
            <a:pPr eaLnBrk="1" hangingPunct="1">
              <a:buFont typeface="Arial" panose="020B0604020202020204" pitchFamily="34" charset="0"/>
              <a:buNone/>
            </a:pPr>
            <a:r>
              <a:rPr lang="en-US" altLang="en-US" b="1" u="sng"/>
              <a:t>7.SQL CREATE INDEX Statement</a:t>
            </a:r>
          </a:p>
          <a:p>
            <a:pPr eaLnBrk="1" hangingPunct="1"/>
            <a:r>
              <a:rPr lang="en-US" altLang="en-US" sz="2000"/>
              <a:t>The CREATE INDEX statement is used to create indexes in tables.</a:t>
            </a:r>
          </a:p>
          <a:p>
            <a:pPr eaLnBrk="1" hangingPunct="1"/>
            <a:r>
              <a:rPr lang="en-US" altLang="en-US" sz="2000"/>
              <a:t>Indexes allow the database application to find data fast; without reading the whole table.</a:t>
            </a:r>
          </a:p>
          <a:p>
            <a:pPr eaLnBrk="1" hangingPunct="1">
              <a:buFont typeface="Arial" panose="020B0604020202020204" pitchFamily="34" charset="0"/>
              <a:buNone/>
            </a:pPr>
            <a:r>
              <a:rPr lang="en-US" altLang="en-US" sz="2000"/>
              <a:t>Create INDEX IDX1 ON STUDENT(Emp_No)</a:t>
            </a:r>
          </a:p>
          <a:p>
            <a:pPr eaLnBrk="1" hangingPunct="1">
              <a:buFont typeface="Arial" panose="020B0604020202020204" pitchFamily="34" charset="0"/>
              <a:buNone/>
            </a:pPr>
            <a:endParaRPr lang="en-US"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0970573-C070-6288-79CD-F3613419164B}"/>
              </a:ext>
            </a:extLst>
          </p:cNvPr>
          <p:cNvSpPr>
            <a:spLocks noGrp="1"/>
          </p:cNvSpPr>
          <p:nvPr>
            <p:ph type="title"/>
          </p:nvPr>
        </p:nvSpPr>
        <p:spPr>
          <a:xfrm>
            <a:off x="2152650" y="149226"/>
            <a:ext cx="7886700" cy="454025"/>
          </a:xfrm>
        </p:spPr>
        <p:txBody>
          <a:bodyPr/>
          <a:lstStyle/>
          <a:p>
            <a:endParaRPr lang="en-IN" altLang="en-US"/>
          </a:p>
        </p:txBody>
      </p:sp>
      <p:sp>
        <p:nvSpPr>
          <p:cNvPr id="39939" name="Content Placeholder 2">
            <a:extLst>
              <a:ext uri="{FF2B5EF4-FFF2-40B4-BE49-F238E27FC236}">
                <a16:creationId xmlns:a16="http://schemas.microsoft.com/office/drawing/2014/main" id="{F6023DEE-255C-86F9-0DBB-C3D089DF45BF}"/>
              </a:ext>
            </a:extLst>
          </p:cNvPr>
          <p:cNvSpPr txBox="1">
            <a:spLocks noChangeArrowheads="1"/>
          </p:cNvSpPr>
          <p:nvPr/>
        </p:nvSpPr>
        <p:spPr bwMode="auto">
          <a:xfrm>
            <a:off x="1828800" y="838200"/>
            <a:ext cx="8686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What is Normalization?</a:t>
            </a:r>
          </a:p>
          <a:p>
            <a:pPr eaLnBrk="1" hangingPunct="1">
              <a:buFont typeface="Wingdings" panose="05000000000000000000" pitchFamily="2" charset="2"/>
              <a:buChar char="v"/>
            </a:pPr>
            <a:r>
              <a:rPr lang="en-US" altLang="en-US" sz="2400"/>
              <a:t>Normalization is the process of efficiently organizing data in a database.</a:t>
            </a:r>
          </a:p>
          <a:p>
            <a:pPr eaLnBrk="1" hangingPunct="1">
              <a:buFont typeface="Wingdings" panose="05000000000000000000" pitchFamily="2" charset="2"/>
              <a:buChar char="v"/>
            </a:pPr>
            <a:r>
              <a:rPr lang="en-US" altLang="en-US" sz="2400"/>
              <a:t>There are two goals of the normalization process:</a:t>
            </a:r>
          </a:p>
          <a:p>
            <a:pPr eaLnBrk="1" hangingPunct="1">
              <a:buFont typeface="Arial" panose="020B0604020202020204" pitchFamily="34" charset="0"/>
              <a:buNone/>
            </a:pPr>
            <a:r>
              <a:rPr lang="en-US" altLang="en-US"/>
              <a:t>		</a:t>
            </a:r>
            <a:r>
              <a:rPr lang="en-US" altLang="en-US" sz="2400"/>
              <a:t>i) Eliminating redundant data (for example, storing  the  same 	   data in more than one </a:t>
            </a:r>
            <a:r>
              <a:rPr lang="en-US" altLang="en-US" sz="2400">
                <a:hlinkClick r:id="rId2"/>
              </a:rPr>
              <a:t>table</a:t>
            </a:r>
            <a:r>
              <a:rPr lang="en-US" altLang="en-US" sz="2400"/>
              <a:t>)</a:t>
            </a:r>
          </a:p>
          <a:p>
            <a:pPr eaLnBrk="1" hangingPunct="1">
              <a:buFont typeface="Arial" panose="020B0604020202020204" pitchFamily="34" charset="0"/>
              <a:buNone/>
            </a:pPr>
            <a:r>
              <a:rPr lang="en-US" altLang="en-US" sz="2400"/>
              <a:t>		ii) Ensuring </a:t>
            </a:r>
            <a:r>
              <a:rPr lang="en-US" altLang="en-US" sz="2400" u="sng">
                <a:hlinkClick r:id="rId3"/>
              </a:rPr>
              <a:t>data dependencies</a:t>
            </a:r>
            <a:r>
              <a:rPr lang="en-US" altLang="en-US" sz="2400"/>
              <a:t> make sense </a:t>
            </a:r>
          </a:p>
          <a:p>
            <a:pPr eaLnBrk="1" hangingPunct="1">
              <a:buFont typeface="Arial" panose="020B0604020202020204" pitchFamily="34" charset="0"/>
              <a:buNone/>
            </a:pPr>
            <a:r>
              <a:rPr lang="en-US" altLang="en-US" sz="2400"/>
              <a:t>		    (only storing related data in a table)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09250410-5D36-BAE3-4D9D-9433C23105F9}"/>
              </a:ext>
            </a:extLst>
          </p:cNvPr>
          <p:cNvSpPr>
            <a:spLocks noGrp="1"/>
          </p:cNvSpPr>
          <p:nvPr>
            <p:ph type="title"/>
          </p:nvPr>
        </p:nvSpPr>
        <p:spPr>
          <a:xfrm>
            <a:off x="2152650" y="149226"/>
            <a:ext cx="7886700" cy="454025"/>
          </a:xfrm>
        </p:spPr>
        <p:txBody>
          <a:bodyPr/>
          <a:lstStyle/>
          <a:p>
            <a:endParaRPr lang="en-IN" altLang="en-US"/>
          </a:p>
        </p:txBody>
      </p:sp>
      <p:sp>
        <p:nvSpPr>
          <p:cNvPr id="40963" name="Content Placeholder 2">
            <a:extLst>
              <a:ext uri="{FF2B5EF4-FFF2-40B4-BE49-F238E27FC236}">
                <a16:creationId xmlns:a16="http://schemas.microsoft.com/office/drawing/2014/main" id="{3A3B6404-8A44-3BDF-646F-38366D504E8E}"/>
              </a:ext>
            </a:extLst>
          </p:cNvPr>
          <p:cNvSpPr txBox="1">
            <a:spLocks noChangeArrowheads="1"/>
          </p:cNvSpPr>
          <p:nvPr/>
        </p:nvSpPr>
        <p:spPr bwMode="auto">
          <a:xfrm>
            <a:off x="1981200" y="611188"/>
            <a:ext cx="82296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1. First Normal Form (1NF)</a:t>
            </a:r>
          </a:p>
          <a:p>
            <a:pPr eaLnBrk="1" hangingPunct="1"/>
            <a:r>
              <a:rPr lang="en-US" altLang="en-US" sz="2000"/>
              <a:t>First </a:t>
            </a:r>
            <a:r>
              <a:rPr lang="en-US" altLang="en-US" sz="2000" u="sng">
                <a:hlinkClick r:id="rId2"/>
              </a:rPr>
              <a:t>normal form</a:t>
            </a:r>
            <a:r>
              <a:rPr lang="en-US" altLang="en-US" sz="2000"/>
              <a:t> (1NF) sets the very basic rules for an organized database</a:t>
            </a:r>
            <a:r>
              <a:rPr lang="en-US" altLang="en-US" sz="2000">
                <a:sym typeface="Wingdings" panose="05000000000000000000" pitchFamily="2" charset="2"/>
              </a:rPr>
              <a:t>.( Row wise elimination)</a:t>
            </a:r>
            <a:endParaRPr lang="en-US" altLang="en-US" sz="2000"/>
          </a:p>
          <a:p>
            <a:pPr eaLnBrk="1" hangingPunct="1">
              <a:buFont typeface="Arial" panose="020B0604020202020204" pitchFamily="34" charset="0"/>
              <a:buNone/>
            </a:pPr>
            <a:r>
              <a:rPr lang="en-US" altLang="en-US" sz="2000"/>
              <a:t>          i) Eliminate duplicative </a:t>
            </a:r>
            <a:r>
              <a:rPr lang="en-US" altLang="en-US" sz="2000" u="sng">
                <a:hlinkClick r:id="rId3"/>
              </a:rPr>
              <a:t>columns</a:t>
            </a:r>
            <a:r>
              <a:rPr lang="en-US" altLang="en-US" sz="2000"/>
              <a:t> from the same table.</a:t>
            </a:r>
          </a:p>
          <a:p>
            <a:pPr eaLnBrk="1" hangingPunct="1">
              <a:buFont typeface="Arial" panose="020B0604020202020204" pitchFamily="34" charset="0"/>
              <a:buNone/>
            </a:pPr>
            <a:r>
              <a:rPr lang="en-US" altLang="en-US" sz="2000"/>
              <a:t>	     ii) Create separate </a:t>
            </a:r>
            <a:r>
              <a:rPr lang="en-US" altLang="en-US" sz="2000" u="sng">
                <a:hlinkClick r:id="rId4"/>
              </a:rPr>
              <a:t>tables</a:t>
            </a:r>
            <a:r>
              <a:rPr lang="en-US" altLang="en-US" sz="2000"/>
              <a:t> for each group of related data and 	identify each </a:t>
            </a:r>
            <a:r>
              <a:rPr lang="en-US" altLang="en-US" sz="2000">
                <a:hlinkClick r:id="rId5"/>
              </a:rPr>
              <a:t>row</a:t>
            </a:r>
            <a:r>
              <a:rPr lang="en-US" altLang="en-US" sz="2000"/>
              <a:t> with a unique column or set 	of </a:t>
            </a:r>
            <a:r>
              <a:rPr lang="en-US" altLang="en-US" sz="2000" u="sng">
                <a:hlinkClick r:id="rId6"/>
              </a:rPr>
              <a:t>columns</a:t>
            </a:r>
            <a:r>
              <a:rPr lang="en-US" altLang="en-US" sz="2000" u="sng"/>
              <a:t> </a:t>
            </a:r>
            <a:r>
              <a:rPr lang="en-US" altLang="en-US" sz="2000"/>
              <a:t> (the </a:t>
            </a:r>
            <a:r>
              <a:rPr lang="en-US" altLang="en-US" sz="2000" u="sng">
                <a:hlinkClick r:id="rId7"/>
              </a:rPr>
              <a:t>primary key</a:t>
            </a:r>
            <a:r>
              <a:rPr lang="en-US" altLang="en-US" sz="2000"/>
              <a:t>).</a:t>
            </a:r>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400"/>
          </a:p>
          <a:p>
            <a:pPr eaLnBrk="1" hangingPunct="1">
              <a:buFont typeface="Arial" panose="020B0604020202020204" pitchFamily="34" charset="0"/>
              <a:buNone/>
            </a:pPr>
            <a:endParaRPr lang="en-US" altLang="en-US" sz="2400"/>
          </a:p>
          <a:p>
            <a:pPr eaLnBrk="1" hangingPunct="1">
              <a:buFont typeface="Arial" panose="020B0604020202020204" pitchFamily="34" charset="0"/>
              <a:buNone/>
            </a:pPr>
            <a:endParaRPr lang="en-US" altLang="en-US" sz="2400"/>
          </a:p>
          <a:p>
            <a:pPr eaLnBrk="1" hangingPunct="1">
              <a:buFont typeface="Arial" panose="020B0604020202020204" pitchFamily="34" charset="0"/>
              <a:buNone/>
            </a:pPr>
            <a:endParaRPr lang="en-US" altLang="en-US" sz="2400"/>
          </a:p>
          <a:p>
            <a:pPr eaLnBrk="1" hangingPunct="1">
              <a:buFont typeface="Arial" panose="020B0604020202020204" pitchFamily="34" charset="0"/>
              <a:buNone/>
            </a:pPr>
            <a:endParaRPr lang="en-US" altLang="en-US" sz="2400"/>
          </a:p>
        </p:txBody>
      </p:sp>
      <p:pic>
        <p:nvPicPr>
          <p:cNvPr id="40964" name="Picture 4">
            <a:extLst>
              <a:ext uri="{FF2B5EF4-FFF2-40B4-BE49-F238E27FC236}">
                <a16:creationId xmlns:a16="http://schemas.microsoft.com/office/drawing/2014/main" id="{33B41289-8793-6E21-059D-FA64CFADF3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3429000"/>
            <a:ext cx="6324600"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263471" y="1005833"/>
            <a:ext cx="11633200" cy="5570756"/>
          </a:xfrm>
          <a:prstGeom prst="rect">
            <a:avLst/>
          </a:prstGeom>
          <a:noFill/>
        </p:spPr>
        <p:txBody>
          <a:bodyPr wrap="square" rtlCol="0">
            <a:spAutoFit/>
          </a:bodyPr>
          <a:lstStyle/>
          <a:p>
            <a:pPr algn="l"/>
            <a:r>
              <a:rPr lang="en-IN" sz="3200" b="1" i="0" dirty="0">
                <a:solidFill>
                  <a:srgbClr val="222222"/>
                </a:solidFill>
                <a:effectLst/>
              </a:rPr>
              <a:t>History of SAP ABAP</a:t>
            </a:r>
          </a:p>
          <a:p>
            <a:pPr algn="l"/>
            <a:endParaRPr lang="en-IN" sz="3200" b="1" dirty="0">
              <a:solidFill>
                <a:srgbClr val="222222"/>
              </a:solidFill>
            </a:endParaRPr>
          </a:p>
          <a:p>
            <a:pPr algn="l">
              <a:buFont typeface="Arial" panose="020B0604020202020204" pitchFamily="34" charset="0"/>
              <a:buChar char="•"/>
            </a:pPr>
            <a:r>
              <a:rPr lang="en-US" sz="3200" b="0" i="0" dirty="0">
                <a:solidFill>
                  <a:srgbClr val="222222"/>
                </a:solidFill>
                <a:effectLst/>
              </a:rPr>
              <a:t>  ABAP is a 4/GL( Fourth generation) language developed in the 1980s.</a:t>
            </a:r>
          </a:p>
          <a:p>
            <a:pPr algn="l">
              <a:buFont typeface="Arial" panose="020B0604020202020204" pitchFamily="34" charset="0"/>
              <a:buChar char="•"/>
            </a:pPr>
            <a:endParaRPr lang="en-US" sz="3200" b="0" i="0" dirty="0">
              <a:solidFill>
                <a:srgbClr val="222222"/>
              </a:solidFill>
              <a:effectLst/>
            </a:endParaRPr>
          </a:p>
          <a:p>
            <a:pPr algn="l">
              <a:buFont typeface="Arial" panose="020B0604020202020204" pitchFamily="34" charset="0"/>
              <a:buChar char="•"/>
            </a:pPr>
            <a:r>
              <a:rPr lang="en-US" sz="3200" b="0" i="0" dirty="0">
                <a:solidFill>
                  <a:srgbClr val="222222"/>
                </a:solidFill>
                <a:effectLst/>
              </a:rPr>
              <a:t>  ABAP becomes a language for developing a program for the client-server, which was first released in the year 1992.</a:t>
            </a:r>
          </a:p>
          <a:p>
            <a:pPr algn="l">
              <a:buFont typeface="Arial" panose="020B0604020202020204" pitchFamily="34" charset="0"/>
              <a:buChar char="•"/>
            </a:pPr>
            <a:endParaRPr lang="en-US" sz="3200" b="0" i="0" dirty="0">
              <a:solidFill>
                <a:srgbClr val="222222"/>
              </a:solidFill>
              <a:effectLst/>
            </a:endParaRPr>
          </a:p>
          <a:p>
            <a:pPr algn="l">
              <a:buFont typeface="Arial" panose="020B0604020202020204" pitchFamily="34" charset="0"/>
              <a:buChar char="•"/>
            </a:pPr>
            <a:r>
              <a:rPr lang="en-US" sz="3200" b="0" i="0" dirty="0">
                <a:solidFill>
                  <a:srgbClr val="222222"/>
                </a:solidFill>
                <a:effectLst/>
              </a:rPr>
              <a:t>   In the year 1999, SAP introduced an object-oriented extension known as ABAP Objects</a:t>
            </a:r>
          </a:p>
          <a:p>
            <a:pPr algn="l"/>
            <a:endParaRPr lang="en-IN" sz="3600"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983068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336DD0C-5BE0-D8FD-3BDB-A6C3DC06B163}"/>
              </a:ext>
            </a:extLst>
          </p:cNvPr>
          <p:cNvSpPr>
            <a:spLocks noGrp="1"/>
          </p:cNvSpPr>
          <p:nvPr>
            <p:ph type="title"/>
          </p:nvPr>
        </p:nvSpPr>
        <p:spPr>
          <a:xfrm>
            <a:off x="2152650" y="149226"/>
            <a:ext cx="7886700" cy="454025"/>
          </a:xfrm>
        </p:spPr>
        <p:txBody>
          <a:bodyPr/>
          <a:lstStyle/>
          <a:p>
            <a:endParaRPr lang="en-IN" altLang="en-US"/>
          </a:p>
        </p:txBody>
      </p:sp>
      <p:sp>
        <p:nvSpPr>
          <p:cNvPr id="41987" name="Content Placeholder 2">
            <a:extLst>
              <a:ext uri="{FF2B5EF4-FFF2-40B4-BE49-F238E27FC236}">
                <a16:creationId xmlns:a16="http://schemas.microsoft.com/office/drawing/2014/main" id="{BDD0D2BA-9C36-CABE-7DF9-EC3CFAB18CE7}"/>
              </a:ext>
            </a:extLst>
          </p:cNvPr>
          <p:cNvSpPr txBox="1">
            <a:spLocks noChangeArrowheads="1"/>
          </p:cNvSpPr>
          <p:nvPr/>
        </p:nvSpPr>
        <p:spPr bwMode="auto">
          <a:xfrm>
            <a:off x="1905000" y="762000"/>
            <a:ext cx="8763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u="sng"/>
              <a:t>Second Normal Form (2NF)</a:t>
            </a:r>
          </a:p>
          <a:p>
            <a:pPr eaLnBrk="1" hangingPunct="1"/>
            <a:endParaRPr lang="en-US" altLang="en-US" sz="2000"/>
          </a:p>
          <a:p>
            <a:pPr eaLnBrk="1" hangingPunct="1"/>
            <a:r>
              <a:rPr lang="en-US" altLang="en-US" sz="2000"/>
              <a:t>Second normal form (2NF) further addresses the concept of removing </a:t>
            </a:r>
            <a:r>
              <a:rPr lang="en-US" altLang="en-US" sz="2000" u="sng">
                <a:hlinkClick r:id="rId2"/>
              </a:rPr>
              <a:t>duplicative data</a:t>
            </a:r>
            <a:r>
              <a:rPr lang="en-US" altLang="en-US" sz="2000"/>
              <a:t>: (Column level Elimination)</a:t>
            </a:r>
          </a:p>
          <a:p>
            <a:pPr lvl="1" eaLnBrk="1" hangingPunct="1"/>
            <a:r>
              <a:rPr lang="en-US" altLang="en-US" sz="2000"/>
              <a:t>Meet all the requirements of the first normal form.</a:t>
            </a:r>
          </a:p>
          <a:p>
            <a:pPr lvl="1" eaLnBrk="1" hangingPunct="1"/>
            <a:r>
              <a:rPr lang="en-US" altLang="en-US" sz="2000"/>
              <a:t>Remove subsets of data that apply to multiple rows of a table and place them in separate tables.</a:t>
            </a:r>
          </a:p>
          <a:p>
            <a:pPr lvl="1" eaLnBrk="1" hangingPunct="1"/>
            <a:r>
              <a:rPr lang="en-US" altLang="en-US" sz="2000"/>
              <a:t>Create relationships between these new tables and their predecessors through the use of </a:t>
            </a:r>
            <a:r>
              <a:rPr lang="en-US" altLang="en-US" sz="2000" u="sng">
                <a:hlinkClick r:id="rId3"/>
              </a:rPr>
              <a:t>foreign keys</a:t>
            </a:r>
            <a:r>
              <a:rPr lang="en-US" altLang="en-US" sz="2000"/>
              <a:t>.</a:t>
            </a:r>
          </a:p>
          <a:p>
            <a:pPr lvl="1" eaLnBrk="1" hangingPunct="1"/>
            <a:endParaRPr lang="en-US" altLang="en-US" sz="2000"/>
          </a:p>
          <a:p>
            <a:pPr eaLnBrk="1" hangingPunct="1">
              <a:buFont typeface="Arial" panose="020B0604020202020204" pitchFamily="34" charset="0"/>
              <a:buNone/>
            </a:pPr>
            <a:endParaRPr lang="en-US" altLang="en-US" sz="2400"/>
          </a:p>
        </p:txBody>
      </p:sp>
      <p:pic>
        <p:nvPicPr>
          <p:cNvPr id="41988" name="Picture 4">
            <a:extLst>
              <a:ext uri="{FF2B5EF4-FFF2-40B4-BE49-F238E27FC236}">
                <a16:creationId xmlns:a16="http://schemas.microsoft.com/office/drawing/2014/main" id="{02ADFB11-F196-42EF-9419-5435531C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14800"/>
            <a:ext cx="8001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E3913877-5987-8670-8633-46909EAC585F}"/>
              </a:ext>
            </a:extLst>
          </p:cNvPr>
          <p:cNvSpPr>
            <a:spLocks noGrp="1"/>
          </p:cNvSpPr>
          <p:nvPr>
            <p:ph type="title"/>
          </p:nvPr>
        </p:nvSpPr>
        <p:spPr>
          <a:xfrm>
            <a:off x="2152650" y="149226"/>
            <a:ext cx="7886700" cy="454025"/>
          </a:xfrm>
        </p:spPr>
        <p:txBody>
          <a:bodyPr/>
          <a:lstStyle/>
          <a:p>
            <a:endParaRPr lang="en-IN" altLang="en-US"/>
          </a:p>
        </p:txBody>
      </p:sp>
      <p:sp>
        <p:nvSpPr>
          <p:cNvPr id="43011" name="Content Placeholder 2">
            <a:extLst>
              <a:ext uri="{FF2B5EF4-FFF2-40B4-BE49-F238E27FC236}">
                <a16:creationId xmlns:a16="http://schemas.microsoft.com/office/drawing/2014/main" id="{EB80D30B-AE6F-75EB-35F2-EBA3CC30419D}"/>
              </a:ext>
            </a:extLst>
          </p:cNvPr>
          <p:cNvSpPr txBox="1">
            <a:spLocks noChangeArrowheads="1"/>
          </p:cNvSpPr>
          <p:nvPr/>
        </p:nvSpPr>
        <p:spPr bwMode="auto">
          <a:xfrm>
            <a:off x="1947863" y="685800"/>
            <a:ext cx="86868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Third Normal Form (3NF)</a:t>
            </a:r>
          </a:p>
          <a:p>
            <a:pPr eaLnBrk="1" hangingPunct="1"/>
            <a:r>
              <a:rPr lang="en-US" altLang="en-US" sz="2000"/>
              <a:t>Third normal form (3NF) goes one large step further:</a:t>
            </a:r>
          </a:p>
          <a:p>
            <a:pPr eaLnBrk="1" hangingPunct="1">
              <a:buFont typeface="Arial" panose="020B0604020202020204" pitchFamily="34" charset="0"/>
              <a:buNone/>
            </a:pPr>
            <a:r>
              <a:rPr lang="en-US" altLang="en-US" sz="2000"/>
              <a:t>		I)Meet all the requirements of the second normal form.</a:t>
            </a:r>
          </a:p>
          <a:p>
            <a:pPr eaLnBrk="1" hangingPunct="1">
              <a:buFont typeface="Arial" panose="020B0604020202020204" pitchFamily="34" charset="0"/>
              <a:buNone/>
            </a:pPr>
            <a:r>
              <a:rPr lang="en-US" altLang="en-US" sz="2000"/>
              <a:t>		II)Remove columns that are not </a:t>
            </a:r>
            <a:r>
              <a:rPr lang="en-US" altLang="en-US" sz="2000" u="sng">
                <a:hlinkClick r:id="rId2"/>
              </a:rPr>
              <a:t>dependent</a:t>
            </a:r>
            <a:r>
              <a:rPr lang="en-US" altLang="en-US" sz="2000"/>
              <a:t> upon the primary </a:t>
            </a:r>
          </a:p>
          <a:p>
            <a:pPr eaLnBrk="1" hangingPunct="1">
              <a:buFont typeface="Arial" panose="020B0604020202020204" pitchFamily="34" charset="0"/>
              <a:buNone/>
            </a:pPr>
            <a:r>
              <a:rPr lang="en-US" altLang="en-US" sz="2000"/>
              <a:t>      	    key.</a:t>
            </a:r>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400"/>
          </a:p>
        </p:txBody>
      </p:sp>
      <p:pic>
        <p:nvPicPr>
          <p:cNvPr id="43012" name="Picture 4">
            <a:extLst>
              <a:ext uri="{FF2B5EF4-FFF2-40B4-BE49-F238E27FC236}">
                <a16:creationId xmlns:a16="http://schemas.microsoft.com/office/drawing/2014/main" id="{9955A86D-9BA0-CDF4-E1FE-D6CCCEDC2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76" y="2808288"/>
            <a:ext cx="72739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A0D3079-22C6-8D0D-4E32-FE595ABFA89D}"/>
              </a:ext>
            </a:extLst>
          </p:cNvPr>
          <p:cNvSpPr>
            <a:spLocks noGrp="1"/>
          </p:cNvSpPr>
          <p:nvPr>
            <p:ph type="title"/>
          </p:nvPr>
        </p:nvSpPr>
        <p:spPr>
          <a:xfrm>
            <a:off x="2152650" y="149226"/>
            <a:ext cx="7886700" cy="454025"/>
          </a:xfrm>
        </p:spPr>
        <p:txBody>
          <a:bodyPr/>
          <a:lstStyle/>
          <a:p>
            <a:endParaRPr lang="en-IN" altLang="en-US"/>
          </a:p>
        </p:txBody>
      </p:sp>
      <p:sp>
        <p:nvSpPr>
          <p:cNvPr id="44035" name="Content Placeholder 2">
            <a:extLst>
              <a:ext uri="{FF2B5EF4-FFF2-40B4-BE49-F238E27FC236}">
                <a16:creationId xmlns:a16="http://schemas.microsoft.com/office/drawing/2014/main" id="{C10034E5-38C4-BD4E-4360-AC0B1CCECCD0}"/>
              </a:ext>
            </a:extLst>
          </p:cNvPr>
          <p:cNvSpPr txBox="1">
            <a:spLocks noChangeArrowheads="1"/>
          </p:cNvSpPr>
          <p:nvPr/>
        </p:nvSpPr>
        <p:spPr bwMode="auto">
          <a:xfrm>
            <a:off x="1981200" y="914400"/>
            <a:ext cx="87630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b="1" u="sng"/>
              <a:t>Boyce-Codd Normal Form (BCNF or 3.5NF)</a:t>
            </a:r>
          </a:p>
          <a:p>
            <a:pPr eaLnBrk="1" hangingPunct="1"/>
            <a:r>
              <a:rPr lang="en-US" altLang="en-US" sz="2400"/>
              <a:t>The Boyce-Codd Normal Form, also referred to as the "third and half (3.5) normal form", adds one more requirement:</a:t>
            </a:r>
          </a:p>
          <a:p>
            <a:pPr eaLnBrk="1" hangingPunct="1">
              <a:buFont typeface="Arial" panose="020B0604020202020204" pitchFamily="34" charset="0"/>
              <a:buNone/>
            </a:pPr>
            <a:endParaRPr lang="en-US" altLang="en-US" sz="2400"/>
          </a:p>
          <a:p>
            <a:pPr eaLnBrk="1" hangingPunct="1">
              <a:buFont typeface="Arial" panose="020B0604020202020204" pitchFamily="34" charset="0"/>
              <a:buNone/>
            </a:pPr>
            <a:r>
              <a:rPr lang="en-US" altLang="en-US" sz="2400"/>
              <a:t>		I) Meet all the requirements of the third normal form.</a:t>
            </a:r>
          </a:p>
          <a:p>
            <a:pPr eaLnBrk="1" hangingPunct="1">
              <a:buFont typeface="Arial" panose="020B0604020202020204" pitchFamily="34" charset="0"/>
              <a:buNone/>
            </a:pPr>
            <a:r>
              <a:rPr lang="en-US" altLang="en-US" sz="2400"/>
              <a:t>		II) Every determinant must be a </a:t>
            </a:r>
            <a:r>
              <a:rPr lang="en-US" altLang="en-US" sz="2400" u="sng">
                <a:hlinkClick r:id="rId2"/>
              </a:rPr>
              <a:t>candidate key.</a:t>
            </a:r>
            <a:endParaRPr lang="en-US" altLang="en-US" sz="2400" u="sng"/>
          </a:p>
          <a:p>
            <a:pPr eaLnBrk="1" hangingPunct="1">
              <a:buFont typeface="Arial" panose="020B0604020202020204" pitchFamily="34" charset="0"/>
              <a:buNone/>
            </a:pPr>
            <a:endParaRPr lang="en-US" altLang="en-US" sz="2400" u="sng"/>
          </a:p>
          <a:p>
            <a:pPr eaLnBrk="1" hangingPunct="1">
              <a:buFont typeface="Arial" panose="020B0604020202020204" pitchFamily="34" charset="0"/>
              <a:buNone/>
            </a:pPr>
            <a:r>
              <a:rPr lang="en-US" altLang="en-US" sz="2400"/>
              <a:t>A 3NF Table which does not have  multiple overlapping  candidate keys is said to be in BCNF.</a:t>
            </a:r>
          </a:p>
          <a:p>
            <a:pPr eaLnBrk="1" hangingPunct="1">
              <a:buFont typeface="Arial" panose="020B0604020202020204" pitchFamily="34" charset="0"/>
              <a:buNone/>
            </a:pPr>
            <a:endParaRPr lang="en-US"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a:spLocks noGrp="1" noRot="1" noChangeAspect="1" noMove="1" noResize="1" noEditPoints="1" noAdjustHandles="1" noChangeArrowheads="1" noChangeShapeType="1" noTextEdit="1"/>
          </p:cNvSpPr>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idx="4294967295"/>
          </p:nvPr>
        </p:nvSpPr>
        <p:spPr>
          <a:xfrm>
            <a:off x="2696486" y="2404994"/>
            <a:ext cx="7080738" cy="1518976"/>
          </a:xfrm>
        </p:spPr>
        <p:txBody>
          <a:bodyPr vert="horz" lIns="91440" tIns="45720" rIns="91440" bIns="45720" rtlCol="0" anchor="ctr">
            <a:normAutofit fontScale="90000"/>
          </a:bodyPr>
          <a:lstStyle/>
          <a:p>
            <a:pPr algn="ctr"/>
            <a:br>
              <a:rPr lang="en-US" sz="4800" b="1" dirty="0">
                <a:solidFill>
                  <a:schemeClr val="bg1">
                    <a:lumMod val="95000"/>
                    <a:lumOff val="5000"/>
                  </a:schemeClr>
                </a:solidFill>
              </a:rPr>
            </a:br>
            <a:r>
              <a:rPr lang="en-US" sz="4800" b="1" dirty="0">
                <a:solidFill>
                  <a:schemeClr val="bg1">
                    <a:lumMod val="95000"/>
                    <a:lumOff val="5000"/>
                  </a:schemeClr>
                </a:solidFill>
              </a:rPr>
              <a:t> SAP ABAP Data Dictionary (DDIC) </a:t>
            </a:r>
            <a:endParaRPr lang="en-US" sz="5400" b="1" dirty="0">
              <a:solidFill>
                <a:schemeClr val="bg1">
                  <a:lumMod val="95000"/>
                  <a:lumOff val="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 Data Dictionary (DDIC)</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992505"/>
            <a:ext cx="11888470" cy="5200650"/>
          </a:xfrm>
          <a:prstGeom prst="rect">
            <a:avLst/>
          </a:prstGeom>
          <a:noFill/>
        </p:spPr>
        <p:txBody>
          <a:bodyPr wrap="square" rtlCol="0">
            <a:spAutoFit/>
          </a:bodyPr>
          <a:lstStyle/>
          <a:p>
            <a:pPr marL="285750" indent="-285750" algn="l">
              <a:buFont typeface="Arial" panose="020B0604020202020204" pitchFamily="34" charset="0"/>
              <a:buChar char="•"/>
            </a:pPr>
            <a:r>
              <a:rPr lang="en-IN" sz="2000" dirty="0">
                <a:sym typeface="+mn-ea"/>
              </a:rPr>
              <a:t>ABAP Data Dictionary, also known as DDIC, is a central repository in the SAP system where all the metadata related to the database objects are stored.</a:t>
            </a:r>
          </a:p>
          <a:p>
            <a:pPr indent="0" algn="l">
              <a:buFont typeface="Arial" panose="020B0604020202020204" pitchFamily="34" charset="0"/>
              <a:buNone/>
            </a:pPr>
            <a:r>
              <a:rPr lang="en-IN" sz="2000" dirty="0">
                <a:sym typeface="+mn-ea"/>
              </a:rPr>
              <a:t> </a:t>
            </a:r>
            <a:endParaRPr lang="en-IN" sz="2000" dirty="0"/>
          </a:p>
          <a:p>
            <a:pPr marL="285750" indent="-285750" algn="l">
              <a:buFont typeface="Arial" panose="020B0604020202020204" pitchFamily="34" charset="0"/>
              <a:buChar char="•"/>
            </a:pPr>
            <a:r>
              <a:rPr lang="en-IN" sz="2000" dirty="0">
                <a:sym typeface="+mn-ea"/>
              </a:rPr>
              <a:t>The elements that make up a DDIC are known as metadata. Metadata is the computing term for the data whose function is to describe other data.</a:t>
            </a:r>
          </a:p>
          <a:p>
            <a:pPr marL="285750" indent="-285750" algn="l">
              <a:buFont typeface="Arial" panose="020B0604020202020204" pitchFamily="34" charset="0"/>
              <a:buChar char="•"/>
            </a:pPr>
            <a:endParaRPr lang="en-IN" sz="2000" dirty="0"/>
          </a:p>
          <a:p>
            <a:pPr marL="285750" indent="-285750" algn="l">
              <a:buFont typeface="Arial" panose="020B0604020202020204" pitchFamily="34" charset="0"/>
              <a:buChar char="•"/>
            </a:pPr>
            <a:r>
              <a:rPr lang="en-IN" sz="2000" dirty="0">
                <a:sym typeface="+mn-ea"/>
              </a:rPr>
              <a:t>An advantage of having a DDIC is avoiding inconsistencies when defining data types that will later be used in different parts of an application; this avoids redundancies and considerably decreases the cost of maintenance.</a:t>
            </a:r>
          </a:p>
          <a:p>
            <a:pPr marL="285750" indent="-285750" algn="l">
              <a:buFont typeface="Arial" panose="020B0604020202020204" pitchFamily="34" charset="0"/>
              <a:buChar char="•"/>
            </a:pPr>
            <a:endParaRPr lang="en-IN" sz="2000" dirty="0"/>
          </a:p>
          <a:p>
            <a:pPr marL="285750" indent="-285750" algn="l">
              <a:buFont typeface="Arial" panose="020B0604020202020204" pitchFamily="34" charset="0"/>
              <a:buChar char="•"/>
            </a:pPr>
            <a:r>
              <a:rPr lang="en-IN" sz="2000" dirty="0">
                <a:sym typeface="+mn-ea"/>
              </a:rPr>
              <a:t>When a type of data is defined in DDIC, it is available to any program or function module in the application. A change in the definition of a type of data in the DDIC automatically affects any other data, module, function, or program which has data or variables defined using the modified data type.</a:t>
            </a:r>
          </a:p>
          <a:p>
            <a:pPr marL="285750" indent="-285750" algn="l">
              <a:buFont typeface="Arial" panose="020B0604020202020204" pitchFamily="34" charset="0"/>
              <a:buChar char="•"/>
            </a:pPr>
            <a:endParaRPr lang="en-IN" sz="2000" dirty="0"/>
          </a:p>
          <a:p>
            <a:pPr indent="0" algn="l">
              <a:buFont typeface="Arial" panose="020B0604020202020204" pitchFamily="34" charset="0"/>
              <a:buNone/>
            </a:pPr>
            <a:endParaRPr lang="en-IN" dirty="0"/>
          </a:p>
          <a:p>
            <a:pPr marL="285750" indent="-285750" algn="l"/>
            <a:endParaRPr lang="en-IN" dirty="0"/>
          </a:p>
          <a:p>
            <a:pPr algn="l">
              <a:buNone/>
            </a:pPr>
            <a:endParaRPr lang="en-IN" dirty="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 Data Dictionary (DDIC)</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992505"/>
            <a:ext cx="11888470" cy="3784600"/>
          </a:xfrm>
          <a:prstGeom prst="rect">
            <a:avLst/>
          </a:prstGeom>
          <a:noFill/>
        </p:spPr>
        <p:txBody>
          <a:bodyPr wrap="square" rtlCol="0">
            <a:spAutoFit/>
          </a:bodyPr>
          <a:lstStyle/>
          <a:p>
            <a:pPr marL="342900" indent="-342900">
              <a:buFont typeface="Arial" panose="020B0604020202020204" pitchFamily="34" charset="0"/>
              <a:buChar char="•"/>
            </a:pPr>
            <a:r>
              <a:rPr lang="en-IN" sz="2000" dirty="0">
                <a:sym typeface="+mn-ea"/>
              </a:rPr>
              <a:t>The ABAP Data Dictionary provides a graphical user interface (SE11) for developers to create, change, and maintain the database objects and also provides a set of APIs for programmatic access to the metadata stored in the DDIC</a:t>
            </a:r>
            <a:r>
              <a:rPr lang="en-US" altLang="en-IN" sz="2000" dirty="0">
                <a:sym typeface="+mn-ea"/>
              </a:rPr>
              <a:t>, </a:t>
            </a:r>
            <a:r>
              <a:rPr lang="en-IN" sz="2000" dirty="0">
                <a:sym typeface="+mn-ea"/>
              </a:rPr>
              <a:t>and SE16 for Data Browser.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sym typeface="+mn-ea"/>
              </a:rPr>
              <a:t> This allows for efficient and centralized management of the data structures and definitions in an SAP system.</a:t>
            </a:r>
            <a:endParaRPr lang="en-IN" sz="2000" dirty="0"/>
          </a:p>
          <a:p>
            <a:pPr marL="342900" indent="-342900">
              <a:buFont typeface="Arial" panose="020B0604020202020204" pitchFamily="34" charset="0"/>
              <a:buChar char="•"/>
            </a:pPr>
            <a:endParaRPr lang="en-IN" sz="2000" dirty="0">
              <a:sym typeface="+mn-ea"/>
            </a:endParaRPr>
          </a:p>
          <a:p>
            <a:pPr marL="342900" indent="-342900">
              <a:buFont typeface="Arial" panose="020B0604020202020204" pitchFamily="34" charset="0"/>
              <a:buChar char="•"/>
            </a:pPr>
            <a:r>
              <a:rPr lang="en-IN" sz="2000" dirty="0">
                <a:sym typeface="+mn-ea"/>
              </a:rPr>
              <a:t>The DDIC also plays an important role in ensuring data consistency and integrity by enforcing referential integrity constraints and by providing support for data types and data domains.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sym typeface="+mn-ea"/>
              </a:rPr>
              <a:t>Additionally, the ABAP Data Dictionary provides tools for generating database-independent ABAP code, which helps to simplify database migrations and improve the portability of SAP applications.</a:t>
            </a:r>
            <a:endParaRPr lang="en-IN" sz="2000" dirty="0"/>
          </a:p>
          <a:p>
            <a:pPr marL="342900" indent="-342900">
              <a:buFont typeface="Arial" panose="020B0604020202020204" pitchFamily="34" charset="0"/>
              <a:buChar char="•"/>
            </a:pPr>
            <a:endParaRPr lang="en-US" sz="2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 Data Dictionary (DDIC) - Tasks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992505"/>
            <a:ext cx="11888470" cy="3784600"/>
          </a:xfrm>
          <a:prstGeom prst="rect">
            <a:avLst/>
          </a:prstGeom>
          <a:noFill/>
        </p:spPr>
        <p:txBody>
          <a:bodyPr wrap="square" rtlCol="0">
            <a:spAutoFit/>
          </a:bodyPr>
          <a:lstStyle/>
          <a:p>
            <a:pPr indent="0">
              <a:buFont typeface="Arial" panose="020B0604020202020204" pitchFamily="34" charset="0"/>
              <a:buNone/>
            </a:pPr>
            <a:r>
              <a:rPr lang="en-US" sz="2000" b="1"/>
              <a:t>Object Definition:</a:t>
            </a:r>
            <a:r>
              <a:rPr lang="en-US" sz="2000"/>
              <a:t> The DDIC provides a central repository for the definition of database objects, such as tables, views, structures, and data elements. This includes the definition of the data types, lengths, and other properties of these objects.</a:t>
            </a:r>
          </a:p>
          <a:p>
            <a:pPr indent="0">
              <a:buFont typeface="Arial" panose="020B0604020202020204" pitchFamily="34" charset="0"/>
              <a:buNone/>
            </a:pPr>
            <a:endParaRPr lang="en-US" sz="2000"/>
          </a:p>
          <a:p>
            <a:pPr indent="0">
              <a:buFont typeface="Arial" panose="020B0604020202020204" pitchFamily="34" charset="0"/>
              <a:buNone/>
            </a:pPr>
            <a:r>
              <a:rPr lang="en-US" sz="2000" b="1"/>
              <a:t>Data Integrity:</a:t>
            </a:r>
            <a:r>
              <a:rPr lang="en-US" sz="2000"/>
              <a:t> The DDIC enforces referential integrity constraints and data validation rules to ensure the consistency and accuracy of the data stored in the database.</a:t>
            </a:r>
          </a:p>
          <a:p>
            <a:pPr indent="0">
              <a:buFont typeface="Arial" panose="020B0604020202020204" pitchFamily="34" charset="0"/>
              <a:buNone/>
            </a:pPr>
            <a:endParaRPr lang="en-US" sz="2000"/>
          </a:p>
          <a:p>
            <a:pPr indent="0">
              <a:buFont typeface="Arial" panose="020B0604020202020204" pitchFamily="34" charset="0"/>
              <a:buNone/>
            </a:pPr>
            <a:r>
              <a:rPr lang="en-US" sz="2000" b="1"/>
              <a:t>Code Generation:</a:t>
            </a:r>
            <a:r>
              <a:rPr lang="en-US" sz="2000"/>
              <a:t> The DDIC provides tools for generating database-independent ABAP code, which helps to simplify database migrations and improve the portability of SAP applications.</a:t>
            </a:r>
          </a:p>
          <a:p>
            <a:pPr indent="0">
              <a:buFont typeface="Arial" panose="020B0604020202020204" pitchFamily="34" charset="0"/>
              <a:buNone/>
            </a:pPr>
            <a:endParaRPr lang="en-US" sz="2000"/>
          </a:p>
          <a:p>
            <a:pPr indent="0">
              <a:buFont typeface="Arial" panose="020B0604020202020204" pitchFamily="34" charset="0"/>
              <a:buNone/>
            </a:pPr>
            <a:r>
              <a:rPr lang="en-US" sz="2000" b="1"/>
              <a:t>Security:</a:t>
            </a:r>
            <a:r>
              <a:rPr lang="en-US" sz="2000"/>
              <a:t> The DDIC provides mechanisms for controlling access to database objects and for protecting sensitive data from unauthorized access.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 Data Dictionary (DDIC) - Tasks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992505"/>
            <a:ext cx="11888470" cy="3169285"/>
          </a:xfrm>
          <a:prstGeom prst="rect">
            <a:avLst/>
          </a:prstGeom>
          <a:noFill/>
        </p:spPr>
        <p:txBody>
          <a:bodyPr wrap="square" rtlCol="0">
            <a:spAutoFit/>
          </a:bodyPr>
          <a:lstStyle/>
          <a:p>
            <a:pPr indent="0">
              <a:buFont typeface="Arial" panose="020B0604020202020204" pitchFamily="34" charset="0"/>
              <a:buNone/>
            </a:pPr>
            <a:r>
              <a:rPr lang="en-US" sz="2000" b="1"/>
              <a:t>Performance Optimization: </a:t>
            </a:r>
            <a:r>
              <a:rPr lang="en-US" sz="2000"/>
              <a:t>The DDIC provides features for optimizing the performance of database objects, such as indexing and caching, which help to improve the performance of database operations in SAP.</a:t>
            </a:r>
          </a:p>
          <a:p>
            <a:pPr indent="0">
              <a:buFont typeface="Arial" panose="020B0604020202020204" pitchFamily="34" charset="0"/>
              <a:buNone/>
            </a:pPr>
            <a:endParaRPr lang="en-US" sz="2000"/>
          </a:p>
          <a:p>
            <a:pPr indent="0">
              <a:buFont typeface="Arial" panose="020B0604020202020204" pitchFamily="34" charset="0"/>
              <a:buNone/>
            </a:pPr>
            <a:r>
              <a:rPr lang="en-US" sz="2000" b="1"/>
              <a:t>Data Access:</a:t>
            </a:r>
            <a:r>
              <a:rPr lang="en-US" sz="2000"/>
              <a:t> The DDIC provides a centralized and consistent way to access and manage data in the database, which simplifies the process of developing and maintaining SAP applications.</a:t>
            </a:r>
          </a:p>
          <a:p>
            <a:pPr indent="0">
              <a:buFont typeface="Arial" panose="020B0604020202020204" pitchFamily="34" charset="0"/>
              <a:buNone/>
            </a:pPr>
            <a:endParaRPr lang="en-US" sz="2000"/>
          </a:p>
          <a:p>
            <a:pPr indent="0">
              <a:buFont typeface="Arial" panose="020B0604020202020204" pitchFamily="34" charset="0"/>
              <a:buNone/>
            </a:pPr>
            <a:r>
              <a:rPr lang="en-US" sz="2000" b="1"/>
              <a:t>User Interface:</a:t>
            </a:r>
            <a:r>
              <a:rPr lang="en-US" sz="2000"/>
              <a:t> The DDIC provides a graphical user interface (SE11) for managing and maintaining the definitions of database objects in the DDIC. This interface provides a convenient and user-friendly way to create, change, and maintain database objects in SAP.</a:t>
            </a:r>
          </a:p>
          <a:p>
            <a:pPr indent="0">
              <a:buFont typeface="Arial" panose="020B0604020202020204" pitchFamily="34" charset="0"/>
              <a:buNone/>
            </a:pPr>
            <a:endParaRPr lang="en-US" sz="2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 Data Dictionary Levels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992505"/>
            <a:ext cx="11888470" cy="4092575"/>
          </a:xfrm>
          <a:prstGeom prst="rect">
            <a:avLst/>
          </a:prstGeom>
          <a:noFill/>
        </p:spPr>
        <p:txBody>
          <a:bodyPr wrap="square" rtlCol="0">
            <a:spAutoFit/>
          </a:bodyPr>
          <a:lstStyle/>
          <a:p>
            <a:pPr indent="0">
              <a:buFont typeface="Arial" panose="020B0604020202020204" pitchFamily="34" charset="0"/>
              <a:buNone/>
            </a:pPr>
            <a:r>
              <a:rPr lang="en-US" sz="2000" b="1"/>
              <a:t>The ABAP Data Dictionary has three levels:</a:t>
            </a:r>
          </a:p>
          <a:p>
            <a:pPr indent="0">
              <a:buFont typeface="Arial" panose="020B0604020202020204" pitchFamily="34" charset="0"/>
              <a:buNone/>
            </a:pPr>
            <a:endParaRPr lang="en-US" sz="2000" b="1"/>
          </a:p>
          <a:p>
            <a:pPr indent="0">
              <a:buFont typeface="Arial" panose="020B0604020202020204" pitchFamily="34" charset="0"/>
              <a:buNone/>
            </a:pPr>
            <a:r>
              <a:rPr lang="en-US" sz="2000" b="1"/>
              <a:t>Domain level:</a:t>
            </a:r>
            <a:r>
              <a:rPr lang="en-US" sz="2000"/>
              <a:t> The domain level defines the data type and attributes of individual fields. This includes the type of data (such as numeric, alphanumeric, or date/time), the size of the field, and any constraints or validation rules that apply.</a:t>
            </a:r>
          </a:p>
          <a:p>
            <a:pPr indent="0">
              <a:buFont typeface="Arial" panose="020B0604020202020204" pitchFamily="34" charset="0"/>
              <a:buNone/>
            </a:pPr>
            <a:endParaRPr lang="en-US" sz="2000"/>
          </a:p>
          <a:p>
            <a:pPr indent="0">
              <a:buFont typeface="Arial" panose="020B0604020202020204" pitchFamily="34" charset="0"/>
              <a:buNone/>
            </a:pPr>
            <a:r>
              <a:rPr lang="en-US" sz="2000" b="1"/>
              <a:t>Data element level:</a:t>
            </a:r>
            <a:r>
              <a:rPr lang="en-US" sz="2000"/>
              <a:t> The data element level provides a higher level of abstraction over domains. Data elements combine one or more domains to define a specific semantic meaning for a field, such as “material number”, “customer name”, or “sales order date”.</a:t>
            </a:r>
          </a:p>
          <a:p>
            <a:pPr indent="0">
              <a:buFont typeface="Arial" panose="020B0604020202020204" pitchFamily="34" charset="0"/>
              <a:buNone/>
            </a:pPr>
            <a:endParaRPr lang="en-US" sz="2000"/>
          </a:p>
          <a:p>
            <a:pPr indent="0">
              <a:buFont typeface="Arial" panose="020B0604020202020204" pitchFamily="34" charset="0"/>
              <a:buNone/>
            </a:pPr>
            <a:r>
              <a:rPr lang="en-US" sz="2000" b="1"/>
              <a:t>Table level:</a:t>
            </a:r>
            <a:r>
              <a:rPr lang="en-US" sz="2000"/>
              <a:t> The table level is the highest level of abstraction in the ABAP Data Dictionary. Tables define the structure and relationships between data elements and domains, allowing for the creation of complex data models that can be used to store and retrieve data in the SAP system.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 Dictionary Objects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1013460"/>
            <a:ext cx="11888470" cy="2676525"/>
          </a:xfrm>
          <a:prstGeom prst="rect">
            <a:avLst/>
          </a:prstGeom>
          <a:noFill/>
        </p:spPr>
        <p:txBody>
          <a:bodyPr wrap="square" rtlCol="0">
            <a:spAutoFit/>
          </a:bodyPr>
          <a:lstStyle/>
          <a:p>
            <a:pPr marL="342900" indent="-342900">
              <a:buFont typeface="Arial" panose="020B0604020202020204" pitchFamily="34" charset="0"/>
              <a:buChar char="•"/>
            </a:pPr>
            <a:r>
              <a:rPr lang="en-US" sz="2000"/>
              <a:t>    </a:t>
            </a:r>
            <a:r>
              <a:rPr lang="en-US" sz="2400"/>
              <a:t>Database Tables</a:t>
            </a:r>
          </a:p>
          <a:p>
            <a:pPr marL="342900" indent="-342900">
              <a:buFont typeface="Arial" panose="020B0604020202020204" pitchFamily="34" charset="0"/>
              <a:buChar char="•"/>
            </a:pPr>
            <a:r>
              <a:rPr lang="en-US" sz="2400"/>
              <a:t>    Views</a:t>
            </a:r>
          </a:p>
          <a:p>
            <a:pPr marL="342900" indent="-342900">
              <a:buFont typeface="Arial" panose="020B0604020202020204" pitchFamily="34" charset="0"/>
              <a:buChar char="•"/>
            </a:pPr>
            <a:r>
              <a:rPr lang="en-US" sz="2400"/>
              <a:t>    Data Types</a:t>
            </a:r>
          </a:p>
          <a:p>
            <a:pPr marL="342900" indent="-342900">
              <a:buFont typeface="Arial" panose="020B0604020202020204" pitchFamily="34" charset="0"/>
              <a:buChar char="•"/>
            </a:pPr>
            <a:r>
              <a:rPr lang="en-US" sz="2400"/>
              <a:t>    Type Groups</a:t>
            </a:r>
          </a:p>
          <a:p>
            <a:pPr marL="342900" indent="-342900">
              <a:buFont typeface="Arial" panose="020B0604020202020204" pitchFamily="34" charset="0"/>
              <a:buChar char="•"/>
            </a:pPr>
            <a:r>
              <a:rPr lang="en-US" sz="2400"/>
              <a:t>    Domain</a:t>
            </a:r>
          </a:p>
          <a:p>
            <a:pPr marL="342900" indent="-342900">
              <a:buFont typeface="Arial" panose="020B0604020202020204" pitchFamily="34" charset="0"/>
              <a:buChar char="•"/>
            </a:pPr>
            <a:r>
              <a:rPr lang="en-US" sz="2400"/>
              <a:t>    Search Helps</a:t>
            </a:r>
          </a:p>
          <a:p>
            <a:pPr marL="342900" indent="-342900">
              <a:buFont typeface="Arial" panose="020B0604020202020204" pitchFamily="34" charset="0"/>
              <a:buChar char="•"/>
            </a:pPr>
            <a:r>
              <a:rPr lang="en-US" sz="2400"/>
              <a:t>    Lock Objects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360621" y="871565"/>
            <a:ext cx="11470758" cy="4524315"/>
          </a:xfrm>
          <a:prstGeom prst="rect">
            <a:avLst/>
          </a:prstGeom>
          <a:noFill/>
        </p:spPr>
        <p:txBody>
          <a:bodyPr wrap="square" rtlCol="0">
            <a:spAutoFit/>
          </a:bodyPr>
          <a:lstStyle/>
          <a:p>
            <a:pPr algn="l">
              <a:buFont typeface="Arial" panose="020B0604020202020204" pitchFamily="34" charset="0"/>
              <a:buChar char="•"/>
            </a:pPr>
            <a:r>
              <a:rPr lang="en-US" sz="3200" b="0" i="0" dirty="0">
                <a:solidFill>
                  <a:srgbClr val="222222"/>
                </a:solidFill>
                <a:effectLst/>
              </a:rPr>
              <a:t>   In 2006, 7.0 version released which offer switch framework feature</a:t>
            </a:r>
          </a:p>
          <a:p>
            <a:pPr algn="l">
              <a:buFont typeface="Arial" panose="020B0604020202020204" pitchFamily="34" charset="0"/>
              <a:buChar char="•"/>
            </a:pPr>
            <a:r>
              <a:rPr lang="en-US" sz="3200" b="0" i="0" dirty="0">
                <a:solidFill>
                  <a:srgbClr val="222222"/>
                </a:solidFill>
                <a:effectLst/>
              </a:rPr>
              <a:t>   In 2012, The version released with Table expressions feature</a:t>
            </a:r>
          </a:p>
          <a:p>
            <a:pPr algn="l">
              <a:buFont typeface="Arial" panose="020B0604020202020204" pitchFamily="34" charset="0"/>
              <a:buChar char="•"/>
            </a:pPr>
            <a:r>
              <a:rPr lang="en-US" sz="3200" b="0" i="0" dirty="0">
                <a:solidFill>
                  <a:srgbClr val="222222"/>
                </a:solidFill>
                <a:effectLst/>
              </a:rPr>
              <a:t>   In 2015, with version 7.5 start supporting Open SQL expressions.</a:t>
            </a:r>
          </a:p>
          <a:p>
            <a:pPr algn="l">
              <a:buFont typeface="Arial" panose="020B0604020202020204" pitchFamily="34" charset="0"/>
              <a:buChar char="•"/>
            </a:pPr>
            <a:r>
              <a:rPr lang="en-US" sz="3200" b="0" i="0" dirty="0">
                <a:solidFill>
                  <a:srgbClr val="222222"/>
                </a:solidFill>
                <a:effectLst/>
              </a:rPr>
              <a:t>   With version 7.52 in 2017, virtual sorting of the internal table feature introduced.</a:t>
            </a:r>
          </a:p>
          <a:p>
            <a:pPr algn="l">
              <a:buFont typeface="Arial" panose="020B0604020202020204" pitchFamily="34" charset="0"/>
              <a:buChar char="•"/>
            </a:pPr>
            <a:r>
              <a:rPr lang="en-US" sz="3200" b="0" i="0" dirty="0">
                <a:solidFill>
                  <a:srgbClr val="000000"/>
                </a:solidFill>
                <a:effectLst/>
              </a:rPr>
              <a:t>    The latest version ABAP 7.54 was released in 2019 including features such as Static Field Control, response information, absolute type names, business service, and authorization checks</a:t>
            </a:r>
          </a:p>
        </p:txBody>
      </p:sp>
    </p:spTree>
    <p:extLst>
      <p:ext uri="{BB962C8B-B14F-4D97-AF65-F5344CB8AC3E}">
        <p14:creationId xmlns:p14="http://schemas.microsoft.com/office/powerpoint/2010/main" val="770697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6547-8EE2-BC6D-ED40-A00762EBF8EE}"/>
              </a:ext>
            </a:extLst>
          </p:cNvPr>
          <p:cNvSpPr>
            <a:spLocks noGrp="1"/>
          </p:cNvSpPr>
          <p:nvPr>
            <p:ph type="title"/>
          </p:nvPr>
        </p:nvSpPr>
        <p:spPr/>
        <p:txBody>
          <a:bodyPr/>
          <a:lstStyle/>
          <a:p>
            <a:endParaRPr lang="en-IN"/>
          </a:p>
        </p:txBody>
      </p:sp>
      <p:pic>
        <p:nvPicPr>
          <p:cNvPr id="1026" name="Picture 2" descr="image">
            <a:extLst>
              <a:ext uri="{FF2B5EF4-FFF2-40B4-BE49-F238E27FC236}">
                <a16:creationId xmlns:a16="http://schemas.microsoft.com/office/drawing/2014/main" id="{9F4A5476-A5A7-E1A3-AE9C-2D2F1DE66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132" y="478625"/>
            <a:ext cx="8073736" cy="538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77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303530" y="1013460"/>
            <a:ext cx="11888470" cy="4523105"/>
          </a:xfrm>
          <a:prstGeom prst="rect">
            <a:avLst/>
          </a:prstGeom>
          <a:noFill/>
        </p:spPr>
        <p:txBody>
          <a:bodyPr wrap="square" rtlCol="0">
            <a:spAutoFit/>
          </a:bodyPr>
          <a:lstStyle/>
          <a:p>
            <a:pPr indent="0">
              <a:buFont typeface="Arial" panose="020B0604020202020204" pitchFamily="34" charset="0"/>
              <a:buNone/>
            </a:pPr>
            <a:r>
              <a:rPr lang="en-US" sz="2400"/>
              <a:t>In SAP ABAP, database tables are used to store data in the SAP system. The data is stored in rows and columns, similar to a spreadsheet. Tables can be defined in the ABAP Data Dictionary (DDIC) using the SE11 transaction. The DDIC provides a set of tools to define tables and their fields, including field properties, keys, and indexes.</a:t>
            </a:r>
          </a:p>
          <a:p>
            <a:pPr indent="0">
              <a:buFont typeface="Arial" panose="020B0604020202020204" pitchFamily="34" charset="0"/>
              <a:buNone/>
            </a:pPr>
            <a:endParaRPr lang="en-US" sz="2400"/>
          </a:p>
          <a:p>
            <a:pPr indent="0">
              <a:buFont typeface="Arial" panose="020B0604020202020204" pitchFamily="34" charset="0"/>
              <a:buNone/>
            </a:pPr>
            <a:r>
              <a:rPr lang="en-US" sz="2400"/>
              <a:t>There are Three Types of Tables in SAP ABAP</a:t>
            </a:r>
          </a:p>
          <a:p>
            <a:pPr indent="0">
              <a:buFont typeface="Arial" panose="020B0604020202020204" pitchFamily="34" charset="0"/>
              <a:buNone/>
            </a:pPr>
            <a:endParaRPr lang="en-US" sz="2400"/>
          </a:p>
          <a:p>
            <a:pPr marL="342900" indent="-342900">
              <a:buFont typeface="Arial" panose="020B0604020202020204" pitchFamily="34" charset="0"/>
              <a:buChar char="•"/>
            </a:pPr>
            <a:r>
              <a:rPr lang="en-US" sz="2400"/>
              <a:t>Transparent Tables</a:t>
            </a:r>
          </a:p>
          <a:p>
            <a:pPr marL="342900" indent="-342900">
              <a:buFont typeface="Arial" panose="020B0604020202020204" pitchFamily="34" charset="0"/>
              <a:buChar char="•"/>
            </a:pPr>
            <a:r>
              <a:rPr lang="en-US" sz="2400"/>
              <a:t>Pooled Tables</a:t>
            </a:r>
          </a:p>
          <a:p>
            <a:pPr marL="342900" indent="-342900">
              <a:buFont typeface="Arial" panose="020B0604020202020204" pitchFamily="34" charset="0"/>
              <a:buChar char="•"/>
            </a:pPr>
            <a:r>
              <a:rPr lang="en-US" sz="2400"/>
              <a:t>Cluster Tables</a:t>
            </a:r>
          </a:p>
          <a:p>
            <a:pPr indent="0">
              <a:buFont typeface="Arial" panose="020B0604020202020204" pitchFamily="34" charset="0"/>
              <a:buNone/>
            </a:pPr>
            <a:endParaRPr lang="en-US" sz="2400"/>
          </a:p>
          <a:p>
            <a:pPr indent="0">
              <a:buFont typeface="Arial" panose="020B0604020202020204" pitchFamily="34" charset="0"/>
              <a:buNone/>
            </a:pPr>
            <a:endParaRPr 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45595" y="1853577"/>
            <a:ext cx="12569144" cy="58477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pic>
        <p:nvPicPr>
          <p:cNvPr id="5" name="Content Placeholder 4"/>
          <p:cNvPicPr>
            <a:picLocks noGrp="1" noChangeAspect="1"/>
          </p:cNvPicPr>
          <p:nvPr>
            <p:ph idx="1"/>
          </p:nvPr>
        </p:nvPicPr>
        <p:blipFill>
          <a:blip r:embed="rId3"/>
          <a:stretch>
            <a:fillRect/>
          </a:stretch>
        </p:blipFill>
        <p:spPr>
          <a:xfrm>
            <a:off x="1918474" y="1690688"/>
            <a:ext cx="7953536" cy="4215539"/>
          </a:xfrm>
        </p:spPr>
      </p:pic>
      <p:pic>
        <p:nvPicPr>
          <p:cNvPr id="1026" name="Picture 2">
            <a:extLst>
              <a:ext uri="{FF2B5EF4-FFF2-40B4-BE49-F238E27FC236}">
                <a16:creationId xmlns:a16="http://schemas.microsoft.com/office/drawing/2014/main" id="{7EFD581D-510C-AE0A-4F51-F65E0554C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63" y="148648"/>
            <a:ext cx="11859285" cy="6670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pic>
        <p:nvPicPr>
          <p:cNvPr id="5" name="Content Placeholder 4"/>
          <p:cNvPicPr>
            <a:picLocks noGrp="1" noChangeAspect="1"/>
          </p:cNvPicPr>
          <p:nvPr>
            <p:ph idx="1"/>
          </p:nvPr>
        </p:nvPicPr>
        <p:blipFill>
          <a:blip r:embed="rId3"/>
          <a:stretch>
            <a:fillRect/>
          </a:stretch>
        </p:blipFill>
        <p:spPr>
          <a:xfrm>
            <a:off x="2240452" y="697423"/>
            <a:ext cx="7333545" cy="5143567"/>
          </a:xfrm>
        </p:spPr>
      </p:pic>
      <p:pic>
        <p:nvPicPr>
          <p:cNvPr id="2050" name="Picture 2">
            <a:extLst>
              <a:ext uri="{FF2B5EF4-FFF2-40B4-BE49-F238E27FC236}">
                <a16:creationId xmlns:a16="http://schemas.microsoft.com/office/drawing/2014/main" id="{26E66374-8648-DA11-3949-49BECA90C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294640" y="1028700"/>
            <a:ext cx="11828780" cy="2553335"/>
          </a:xfrm>
          <a:prstGeom prst="rect">
            <a:avLst/>
          </a:prstGeom>
          <a:noFill/>
        </p:spPr>
        <p:txBody>
          <a:bodyPr wrap="square" rtlCol="0">
            <a:spAutoFit/>
          </a:bodyPr>
          <a:lstStyle/>
          <a:p>
            <a:pPr algn="l"/>
            <a:r>
              <a:rPr lang="en-US" sz="2000" b="1"/>
              <a:t>Creating Tables:</a:t>
            </a:r>
            <a:r>
              <a:rPr lang="en-US" sz="2000"/>
              <a:t> Tables can be created in the ABAP Data Dictionary (DDIC) using the SE11 transaction. The DDIC provides a set of tools for defining the fields, keys, and indexes of the table. The structure of a table can be changed using the ALTER statement, but this should be done with caution, as changes to the table structure can affect existing programs that use the table.</a:t>
            </a:r>
          </a:p>
          <a:p>
            <a:pPr algn="l"/>
            <a:endParaRPr lang="en-US" sz="2000"/>
          </a:p>
          <a:p>
            <a:pPr algn="l"/>
            <a:r>
              <a:rPr lang="en-US" sz="2000" b="1"/>
              <a:t>Storing Data</a:t>
            </a:r>
            <a:r>
              <a:rPr lang="en-US" sz="2000"/>
              <a:t>: Data is stored in tables in rows and columns, similar to a spreadsheet. Data can be added to tables using the INSERT statement and can be retrieved from tables using the SELECT statement. Tables can also be joined with other tables to retrieve data from multiple sources.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524510" y="1258570"/>
            <a:ext cx="10939780" cy="4523105"/>
          </a:xfrm>
          <a:prstGeom prst="rect">
            <a:avLst/>
          </a:prstGeom>
          <a:noFill/>
        </p:spPr>
        <p:txBody>
          <a:bodyPr wrap="none" rtlCol="0">
            <a:spAutoFit/>
          </a:bodyPr>
          <a:lstStyle/>
          <a:p>
            <a:pPr marL="342900" indent="-342900" algn="l">
              <a:buFont typeface="Arial" panose="020B0604020202020204" pitchFamily="34" charset="0"/>
              <a:buChar char="•"/>
            </a:pPr>
            <a:r>
              <a:rPr lang="en-US" sz="2400" dirty="0">
                <a:solidFill>
                  <a:srgbClr val="3C3C3C"/>
                </a:solidFill>
                <a:latin typeface="Calibri" panose="020F0502020204030204" charset="0"/>
                <a:cs typeface="Calibri" panose="020F0502020204030204" charset="0"/>
                <a:sym typeface="+mn-ea"/>
              </a:rPr>
              <a:t>Pooled and cluster tables are generally used only by SAP and not used by developers</a:t>
            </a:r>
            <a:endParaRPr lang="en-US" sz="2400" dirty="0">
              <a:solidFill>
                <a:srgbClr val="3C3C3C"/>
              </a:solidFill>
              <a:latin typeface="Calibri" panose="020F0502020204030204" charset="0"/>
              <a:cs typeface="Calibri" panose="020F0502020204030204" charset="0"/>
            </a:endParaRPr>
          </a:p>
          <a:p>
            <a:pPr marL="342900" indent="-342900" algn="l">
              <a:buFont typeface="Arial" panose="020B0604020202020204" pitchFamily="34" charset="0"/>
              <a:buChar char="•"/>
            </a:pPr>
            <a:endParaRPr lang="en-US" sz="2400" dirty="0">
              <a:solidFill>
                <a:srgbClr val="3C3C3C"/>
              </a:solidFill>
              <a:latin typeface="Calibri" panose="020F0502020204030204" charset="0"/>
              <a:cs typeface="Calibri" panose="020F0502020204030204" charset="0"/>
            </a:endParaRPr>
          </a:p>
          <a:p>
            <a:pPr marL="342900" indent="-342900" algn="l">
              <a:buFont typeface="Arial" panose="020B0604020202020204" pitchFamily="34" charset="0"/>
              <a:buChar char="•"/>
            </a:pPr>
            <a:r>
              <a:rPr lang="en-US" sz="2400" dirty="0">
                <a:solidFill>
                  <a:srgbClr val="3C3C3C"/>
                </a:solidFill>
                <a:latin typeface="Calibri" panose="020F0502020204030204" charset="0"/>
                <a:cs typeface="Calibri" panose="020F0502020204030204" charset="0"/>
                <a:sym typeface="+mn-ea"/>
              </a:rPr>
              <a:t>Secondary Indexes cannot be created on Pooled and Cluster Tables. </a:t>
            </a:r>
          </a:p>
          <a:p>
            <a:pPr marL="342900" indent="-342900" algn="l">
              <a:buFont typeface="Arial" panose="020B0604020202020204" pitchFamily="34" charset="0"/>
              <a:buChar char="•"/>
            </a:pPr>
            <a:endParaRPr lang="en-US" sz="2400" dirty="0">
              <a:solidFill>
                <a:srgbClr val="3C3C3C"/>
              </a:solidFill>
              <a:latin typeface="Calibri" panose="020F0502020204030204" charset="0"/>
              <a:cs typeface="Calibri" panose="020F0502020204030204" charset="0"/>
              <a:sym typeface="+mn-ea"/>
            </a:endParaRPr>
          </a:p>
          <a:p>
            <a:pPr marL="342900" indent="-342900" algn="l">
              <a:buFont typeface="Arial" panose="020B0604020202020204" pitchFamily="34" charset="0"/>
              <a:buChar char="•"/>
            </a:pPr>
            <a:r>
              <a:rPr lang="en-US" sz="2400" dirty="0">
                <a:solidFill>
                  <a:srgbClr val="3C3C3C"/>
                </a:solidFill>
                <a:latin typeface="Calibri" panose="020F0502020204030204" charset="0"/>
                <a:cs typeface="Calibri" panose="020F0502020204030204" charset="0"/>
                <a:sym typeface="+mn-ea"/>
              </a:rPr>
              <a:t>Pooled and cluster tables Cannot be read from outside SAP</a:t>
            </a:r>
            <a:endParaRPr lang="en-US" sz="2400" dirty="0">
              <a:solidFill>
                <a:srgbClr val="3C3C3C"/>
              </a:solidFill>
              <a:latin typeface="Calibri" panose="020F0502020204030204" charset="0"/>
              <a:cs typeface="Calibri" panose="020F0502020204030204" charset="0"/>
            </a:endParaRPr>
          </a:p>
          <a:p>
            <a:pPr marL="342900" indent="-342900" algn="l">
              <a:buFont typeface="Arial" panose="020B0604020202020204" pitchFamily="34" charset="0"/>
              <a:buChar char="•"/>
            </a:pPr>
            <a:endParaRPr lang="en-US" sz="2400" dirty="0">
              <a:solidFill>
                <a:srgbClr val="3C3C3C"/>
              </a:solidFill>
              <a:latin typeface="Calibri" panose="020F0502020204030204" charset="0"/>
              <a:cs typeface="Calibri" panose="020F0502020204030204" charset="0"/>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Transparent &amp; Pooled table can be buffered</a:t>
            </a: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Cluster table cannot be buffered.</a:t>
            </a: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endParaRPr lang="en-US" sz="2400" dirty="0">
              <a:solidFill>
                <a:srgbClr val="3C3C3C"/>
              </a:solidFill>
              <a:latin typeface="Calibri" panose="020F0502020204030204" charset="0"/>
              <a:cs typeface="Calibri" panose="020F0502020204030204" charset="0"/>
            </a:endParaRPr>
          </a:p>
          <a:p>
            <a:pPr marL="342900" indent="-342900" algn="l">
              <a:buFont typeface="Arial" panose="020B0604020202020204" pitchFamily="34" charset="0"/>
              <a:buChar char="•"/>
            </a:pPr>
            <a:endParaRPr lang="en-US" sz="2400" dirty="0">
              <a:solidFill>
                <a:srgbClr val="3C3C3C"/>
              </a:solidFill>
              <a:latin typeface="Calibri" panose="020F0502020204030204" charset="0"/>
              <a:cs typeface="Calibri" panose="020F0502020204030204" charset="0"/>
            </a:endParaRPr>
          </a:p>
          <a:p>
            <a:pPr marL="342900" indent="-342900"/>
            <a:endParaRPr lang="en-US" sz="2400">
              <a:latin typeface="Calibri" panose="020F0502020204030204" charset="0"/>
              <a:cs typeface="Calibri" panose="020F05020202040302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Tables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524510" y="1258570"/>
            <a:ext cx="11536680" cy="3415030"/>
          </a:xfrm>
          <a:prstGeom prst="rect">
            <a:avLst/>
          </a:prstGeom>
          <a:noFill/>
        </p:spPr>
        <p:txBody>
          <a:bodyPr wrap="square" rtlCol="0">
            <a:spAutoFit/>
          </a:bodyPr>
          <a:lstStyle/>
          <a:p>
            <a:pPr marL="0" indent="0" algn="l">
              <a:buNone/>
            </a:pPr>
            <a:r>
              <a:rPr lang="en-IN" sz="2400" b="1" dirty="0">
                <a:sym typeface="+mn-ea"/>
              </a:rPr>
              <a:t>Check table</a:t>
            </a:r>
            <a:endParaRPr lang="en-IN" sz="2400" b="1" dirty="0"/>
          </a:p>
          <a:p>
            <a:pPr marL="342900" indent="-342900" algn="l">
              <a:buFont typeface="Arial" panose="020B0604020202020204" pitchFamily="34" charset="0"/>
              <a:buChar char="•"/>
            </a:pPr>
            <a:r>
              <a:rPr lang="en-IN" sz="2400" dirty="0">
                <a:sym typeface="+mn-ea"/>
              </a:rPr>
              <a:t> It is defined at field level</a:t>
            </a:r>
            <a:r>
              <a:rPr lang="en-US" altLang="en-IN" sz="2400" dirty="0">
                <a:sym typeface="+mn-ea"/>
              </a:rPr>
              <a:t>.</a:t>
            </a:r>
            <a:endParaRPr lang="en-IN" sz="2400" dirty="0"/>
          </a:p>
          <a:p>
            <a:pPr marL="342900" indent="-342900" algn="l">
              <a:buFont typeface="Arial" panose="020B0604020202020204" pitchFamily="34" charset="0"/>
              <a:buChar char="•"/>
            </a:pPr>
            <a:r>
              <a:rPr lang="en-IN" sz="2400" dirty="0">
                <a:sym typeface="+mn-ea"/>
              </a:rPr>
              <a:t> For foreign key relation , we must enter the check table name</a:t>
            </a:r>
            <a:r>
              <a:rPr lang="en-US" altLang="en-IN" sz="2400" dirty="0">
                <a:sym typeface="+mn-ea"/>
              </a:rPr>
              <a:t>.</a:t>
            </a:r>
            <a:endParaRPr lang="en-IN" sz="2400" dirty="0"/>
          </a:p>
          <a:p>
            <a:pPr marL="342900" indent="-342900" algn="l"/>
            <a:endParaRPr lang="en-IN" sz="2400" dirty="0"/>
          </a:p>
          <a:p>
            <a:pPr marL="0" indent="0" algn="l">
              <a:buNone/>
            </a:pPr>
            <a:r>
              <a:rPr lang="en-IN" sz="2400" b="1" dirty="0">
                <a:sym typeface="+mn-ea"/>
              </a:rPr>
              <a:t>Value table</a:t>
            </a:r>
            <a:endParaRPr lang="en-IN" sz="2400" b="1" dirty="0"/>
          </a:p>
          <a:p>
            <a:pPr marL="342900" indent="-342900" algn="l">
              <a:buFont typeface="Arial" panose="020B0604020202020204" pitchFamily="34" charset="0"/>
              <a:buChar char="•"/>
            </a:pPr>
            <a:r>
              <a:rPr lang="en-IN" sz="2400" dirty="0">
                <a:sym typeface="+mn-ea"/>
              </a:rPr>
              <a:t>It is maintained at Domain level.</a:t>
            </a:r>
            <a:endParaRPr lang="en-IN" sz="2400" dirty="0"/>
          </a:p>
          <a:p>
            <a:pPr marL="342900" indent="-342900" algn="l">
              <a:buFont typeface="Arial" panose="020B0604020202020204" pitchFamily="34" charset="0"/>
              <a:buChar char="•"/>
            </a:pPr>
            <a:r>
              <a:rPr lang="en-IN" sz="2400" dirty="0">
                <a:sym typeface="+mn-ea"/>
              </a:rPr>
              <a:t>For foreign key relation -  If we maintained value table, foreign key relation automatically generated.</a:t>
            </a:r>
            <a:endParaRPr lang="en-IN" sz="2400" dirty="0"/>
          </a:p>
          <a:p>
            <a:pPr marL="342900" indent="-342900">
              <a:buNone/>
            </a:pPr>
            <a:endParaRPr lang="en-US" sz="2400">
              <a:latin typeface="Calibri" panose="020F0502020204030204" charset="0"/>
              <a:cs typeface="Calibri" panose="020F050202020403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Views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415030"/>
          </a:xfrm>
          <a:prstGeom prst="rect">
            <a:avLst/>
          </a:prstGeom>
          <a:noFill/>
        </p:spPr>
        <p:txBody>
          <a:bodyPr wrap="square" rtlCol="0">
            <a:spAutoFit/>
          </a:bodyPr>
          <a:lstStyle/>
          <a:p>
            <a:pPr indent="0" algn="l">
              <a:buNone/>
            </a:pPr>
            <a:r>
              <a:rPr lang="en-IN" sz="2400" dirty="0">
                <a:sym typeface="+mn-ea"/>
              </a:rPr>
              <a:t>View is a logical representation of summarized data from one or more tables</a:t>
            </a:r>
            <a:endParaRPr lang="en-IN" sz="2400" dirty="0"/>
          </a:p>
          <a:p>
            <a:pPr indent="0" algn="l">
              <a:buNone/>
            </a:pPr>
            <a:endParaRPr lang="en-IN" sz="2400" dirty="0"/>
          </a:p>
          <a:p>
            <a:pPr indent="0" algn="l">
              <a:buNone/>
            </a:pPr>
            <a:r>
              <a:rPr lang="en-US" sz="2400" dirty="0">
                <a:sym typeface="+mn-ea"/>
              </a:rPr>
              <a:t>Views are logical databases. It doesn’t contain the data permanently. At run time only view contains the data.</a:t>
            </a:r>
            <a:endParaRPr lang="en-US" sz="2400" dirty="0"/>
          </a:p>
          <a:p>
            <a:pPr indent="0" algn="l">
              <a:buNone/>
            </a:pPr>
            <a:endParaRPr lang="en-US" sz="2400" dirty="0"/>
          </a:p>
          <a:p>
            <a:pPr indent="0" algn="l">
              <a:buNone/>
            </a:pPr>
            <a:r>
              <a:rPr lang="en-IN" sz="2400" dirty="0">
                <a:sym typeface="+mn-ea"/>
              </a:rPr>
              <a:t>If the database view created on single table, then the insertion can be done using view also. If same created on multiple tables, then the view is a read only view.</a:t>
            </a:r>
            <a:endParaRPr lang="en-IN" sz="2400" dirty="0"/>
          </a:p>
          <a:p>
            <a:pPr indent="0" algn="l">
              <a:buNone/>
            </a:pPr>
            <a:endParaRPr lang="en-US" sz="2400">
              <a:latin typeface="Calibri" panose="020F0502020204030204" charset="0"/>
              <a:cs typeface="Calibri" panose="020F0502020204030204" charset="0"/>
            </a:endParaRPr>
          </a:p>
          <a:p>
            <a:pPr indent="0" algn="l">
              <a:buNone/>
            </a:pPr>
            <a:endParaRPr lang="en-US" sz="2400">
              <a:latin typeface="Calibri" panose="020F0502020204030204" charset="0"/>
              <a:cs typeface="Calibri" panose="020F05020202040302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View Types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2676525"/>
          </a:xfrm>
          <a:prstGeom prst="rect">
            <a:avLst/>
          </a:prstGeom>
          <a:noFill/>
        </p:spPr>
        <p:txBody>
          <a:bodyPr wrap="square" rtlCol="0">
            <a:spAutoFit/>
          </a:bodyPr>
          <a:lstStyle/>
          <a:p>
            <a:pPr indent="0" algn="l">
              <a:buNone/>
            </a:pPr>
            <a:r>
              <a:rPr lang="en-US" sz="2400" dirty="0">
                <a:sym typeface="+mn-ea"/>
              </a:rPr>
              <a:t>There are 4 types of Views,</a:t>
            </a:r>
            <a:endParaRPr lang="en-US" sz="2400" dirty="0"/>
          </a:p>
          <a:p>
            <a:pPr indent="0" algn="l">
              <a:buNone/>
            </a:pPr>
            <a:endParaRPr lang="en-US" sz="2400" dirty="0"/>
          </a:p>
          <a:p>
            <a:pPr marL="0" indent="0">
              <a:buNone/>
            </a:pPr>
            <a:r>
              <a:rPr lang="en-US" sz="2400" dirty="0">
                <a:sym typeface="+mn-ea"/>
              </a:rPr>
              <a:t>                              1) Database views</a:t>
            </a:r>
            <a:endParaRPr lang="en-US" sz="2400" dirty="0"/>
          </a:p>
          <a:p>
            <a:pPr marL="0" indent="0">
              <a:buNone/>
            </a:pPr>
            <a:r>
              <a:rPr lang="en-US" sz="2400" dirty="0">
                <a:sym typeface="+mn-ea"/>
              </a:rPr>
              <a:t>                              2) Projection views</a:t>
            </a:r>
            <a:endParaRPr lang="en-US" sz="2400" dirty="0"/>
          </a:p>
          <a:p>
            <a:pPr marL="0" indent="0">
              <a:buNone/>
            </a:pPr>
            <a:r>
              <a:rPr lang="en-IN" sz="2400" dirty="0">
                <a:sym typeface="+mn-ea"/>
              </a:rPr>
              <a:t>                              3) Maintenance views</a:t>
            </a:r>
            <a:endParaRPr lang="en-IN" sz="2400" dirty="0"/>
          </a:p>
          <a:p>
            <a:pPr marL="0" indent="0">
              <a:buNone/>
            </a:pPr>
            <a:r>
              <a:rPr lang="en-IN" sz="2400" dirty="0">
                <a:sym typeface="+mn-ea"/>
              </a:rPr>
              <a:t>                              4) Help views</a:t>
            </a:r>
            <a:endParaRPr lang="en-US" sz="2400" dirty="0"/>
          </a:p>
          <a:p>
            <a:pPr indent="0" algn="l">
              <a:buNone/>
            </a:pPr>
            <a:endParaRPr lang="en-US" sz="2400">
              <a:latin typeface="Calibri" panose="020F0502020204030204" charset="0"/>
              <a:cs typeface="Calibri" panose="020F05020202040302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Database View</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784600"/>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latin typeface="Calibri" panose="020F0502020204030204" charset="0"/>
                <a:cs typeface="Calibri" panose="020F0502020204030204" charset="0"/>
                <a:sym typeface="+mn-ea"/>
              </a:rPr>
              <a:t>A database view is defined in the ABAP Dictionary and automatically created in the database </a:t>
            </a:r>
            <a:r>
              <a:rPr lang="en-IN" sz="2400" dirty="0">
                <a:latin typeface="Calibri" panose="020F0502020204030204" charset="0"/>
                <a:cs typeface="Calibri" panose="020F0502020204030204" charset="0"/>
                <a:sym typeface="+mn-ea"/>
              </a:rPr>
              <a:t>during activation.</a:t>
            </a:r>
          </a:p>
          <a:p>
            <a:pPr marL="342900" indent="-342900" algn="l">
              <a:buFont typeface="Arial" panose="020B0604020202020204" pitchFamily="34" charset="0"/>
              <a:buChar char="•"/>
            </a:pPr>
            <a:endParaRPr lang="en-IN" sz="2400" b="0" i="0" u="none" strike="noStrike" baseline="0" dirty="0">
              <a:latin typeface="Calibri" panose="020F0502020204030204" charset="0"/>
              <a:cs typeface="Calibri" panose="020F0502020204030204" charset="0"/>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Database view created on two (or) more tables by clubbing the fields using INNER JOIN.</a:t>
            </a: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endParaRPr lang="en-IN" sz="2400" dirty="0">
              <a:latin typeface="Calibri" panose="020F0502020204030204" charset="0"/>
              <a:cs typeface="Calibri" panose="020F0502020204030204" charset="0"/>
              <a:sym typeface="+mn-ea"/>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We can only read the data (Not able to write)</a:t>
            </a:r>
          </a:p>
          <a:p>
            <a:pPr marL="342900" indent="-342900" algn="l">
              <a:buFont typeface="Arial" panose="020B0604020202020204" pitchFamily="34" charset="0"/>
              <a:buChar char="•"/>
            </a:pP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Since, database view uses INNER JOIN – it selects only the matching records.</a:t>
            </a:r>
            <a:endParaRPr lang="en-IN" sz="2400" dirty="0">
              <a:latin typeface="Calibri" panose="020F0502020204030204" charset="0"/>
              <a:cs typeface="Calibri" panose="020F0502020204030204" charset="0"/>
            </a:endParaRPr>
          </a:p>
          <a:p>
            <a:pPr marL="342900" indent="-342900" algn="l">
              <a:buFont typeface="Arial" panose="020B0604020202020204" pitchFamily="34" charset="0"/>
              <a:buChar char="•"/>
            </a:pPr>
            <a:r>
              <a:rPr lang="en-IN" sz="2400" dirty="0">
                <a:latin typeface="Calibri" panose="020F0502020204030204" charset="0"/>
                <a:cs typeface="Calibri" panose="020F0502020204030204" charset="0"/>
                <a:sym typeface="+mn-ea"/>
              </a:rPr>
              <a:t>Can include an entire table.</a:t>
            </a:r>
            <a:endParaRPr lang="en-IN" sz="2400" dirty="0">
              <a:latin typeface="Calibri" panose="020F0502020204030204" charset="0"/>
              <a:cs typeface="Calibri" panose="020F0502020204030204" charset="0"/>
            </a:endParaRPr>
          </a:p>
          <a:p>
            <a:pPr marL="342900" indent="-342900" algn="l">
              <a:buNone/>
            </a:pPr>
            <a:endParaRPr lang="en-US" sz="2400">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19315" y="732080"/>
            <a:ext cx="11633200" cy="3908762"/>
          </a:xfrm>
          <a:prstGeom prst="rect">
            <a:avLst/>
          </a:prstGeom>
          <a:noFill/>
        </p:spPr>
        <p:txBody>
          <a:bodyPr wrap="square" rtlCol="0">
            <a:spAutoFit/>
          </a:bodyPr>
          <a:lstStyle/>
          <a:p>
            <a:pPr indent="0" algn="l">
              <a:buFont typeface="Arial" panose="020B0604020202020204" pitchFamily="34" charset="0"/>
              <a:buNone/>
            </a:pPr>
            <a:r>
              <a:rPr lang="en-US" sz="3600" b="0" i="0" dirty="0">
                <a:solidFill>
                  <a:srgbClr val="222222"/>
                </a:solidFill>
                <a:effectLst/>
                <a:latin typeface="Source Sans Pro" panose="020B0604020202020204" pitchFamily="34" charset="0"/>
              </a:rPr>
              <a:t>    </a:t>
            </a:r>
            <a:endParaRPr lang="en-US" sz="2000" dirty="0"/>
          </a:p>
          <a:p>
            <a:pPr indent="0" algn="l">
              <a:buFont typeface="Arial" panose="020B0604020202020204" pitchFamily="34" charset="0"/>
              <a:buNone/>
            </a:pPr>
            <a:r>
              <a:rPr lang="en-US" sz="3600" dirty="0"/>
              <a:t>R/3 – Tier Architecture</a:t>
            </a:r>
          </a:p>
          <a:p>
            <a:pPr algn="l">
              <a:buFont typeface="Arial" panose="020B0604020202020204" pitchFamily="34" charset="0"/>
              <a:buNone/>
            </a:pPr>
            <a:endParaRPr lang="en-US" sz="3600" dirty="0"/>
          </a:p>
          <a:p>
            <a:pPr marL="742950" indent="-742950" algn="l">
              <a:buFont typeface="Arial" panose="020B0604020202020204" pitchFamily="34" charset="0"/>
              <a:buAutoNum type="arabicPeriod"/>
            </a:pPr>
            <a:r>
              <a:rPr lang="en-US" sz="2800" dirty="0"/>
              <a:t>Presentation Layer</a:t>
            </a:r>
          </a:p>
          <a:p>
            <a:pPr marL="742950" indent="-742950" algn="l">
              <a:buFont typeface="Arial" panose="020B0604020202020204" pitchFamily="34" charset="0"/>
              <a:buAutoNum type="arabicPeriod"/>
            </a:pPr>
            <a:endParaRPr lang="en-US" sz="2800" dirty="0"/>
          </a:p>
          <a:p>
            <a:pPr marL="742950" indent="-742950" algn="l">
              <a:buFont typeface="Arial" panose="020B0604020202020204" pitchFamily="34" charset="0"/>
              <a:buAutoNum type="arabicPeriod"/>
            </a:pPr>
            <a:r>
              <a:rPr lang="en-US" sz="2800" dirty="0"/>
              <a:t>Application Layer</a:t>
            </a:r>
          </a:p>
          <a:p>
            <a:pPr marL="742950" indent="-742950" algn="l">
              <a:buFont typeface="Arial" panose="020B0604020202020204" pitchFamily="34" charset="0"/>
              <a:buAutoNum type="arabicPeriod"/>
            </a:pPr>
            <a:endParaRPr lang="en-US" sz="2800" dirty="0"/>
          </a:p>
          <a:p>
            <a:pPr marL="742950" indent="-742950" algn="l">
              <a:buFont typeface="Arial" panose="020B0604020202020204" pitchFamily="34" charset="0"/>
              <a:buAutoNum type="arabicPeriod"/>
            </a:pPr>
            <a:r>
              <a:rPr lang="en-US" sz="2800" dirty="0"/>
              <a:t>Database Layer</a:t>
            </a:r>
          </a:p>
        </p:txBody>
      </p:sp>
    </p:spTree>
    <p:extLst>
      <p:ext uri="{BB962C8B-B14F-4D97-AF65-F5344CB8AC3E}">
        <p14:creationId xmlns:p14="http://schemas.microsoft.com/office/powerpoint/2010/main" val="2592234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Projection View</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415030"/>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sym typeface="+mn-ea"/>
              </a:rPr>
              <a:t>A view that is created on single table</a:t>
            </a:r>
            <a:r>
              <a:rPr lang="en-US" altLang="en-IN" sz="2400" dirty="0">
                <a:sym typeface="+mn-ea"/>
              </a:rPr>
              <a:t>.</a:t>
            </a:r>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r>
              <a:rPr lang="en-IN" sz="2400" dirty="0">
                <a:sym typeface="+mn-ea"/>
              </a:rPr>
              <a:t>Main advantage is to project only required or important fields by removing the unwanted fields</a:t>
            </a:r>
            <a:r>
              <a:rPr lang="en-US" altLang="en-IN" sz="2400" dirty="0">
                <a:sym typeface="+mn-ea"/>
              </a:rPr>
              <a:t>.</a:t>
            </a:r>
          </a:p>
          <a:p>
            <a:pPr indent="0" algn="l">
              <a:buFont typeface="Arial" panose="020B0604020202020204" pitchFamily="34" charset="0"/>
              <a:buNone/>
            </a:pPr>
            <a:endParaRPr lang="en-IN" sz="2400" dirty="0"/>
          </a:p>
          <a:p>
            <a:pPr marL="342900" indent="-342900" algn="l">
              <a:buFont typeface="Arial" panose="020B0604020202020204" pitchFamily="34" charset="0"/>
              <a:buChar char="•"/>
            </a:pPr>
            <a:r>
              <a:rPr lang="en-IN" sz="2400" dirty="0">
                <a:sym typeface="+mn-ea"/>
              </a:rPr>
              <a:t>We can read and maintain the data, since the view is created on single table</a:t>
            </a:r>
            <a:r>
              <a:rPr lang="en-US" altLang="en-IN" sz="2400" dirty="0">
                <a:sym typeface="+mn-ea"/>
              </a:rPr>
              <a:t>.</a:t>
            </a:r>
          </a:p>
          <a:p>
            <a:pPr indent="0" algn="l">
              <a:buFont typeface="Arial" panose="020B0604020202020204" pitchFamily="34" charset="0"/>
              <a:buNone/>
            </a:pPr>
            <a:endParaRPr lang="en-IN" sz="2400" dirty="0"/>
          </a:p>
          <a:p>
            <a:pPr marL="342900" indent="-342900" algn="l">
              <a:buFont typeface="Arial" panose="020B0604020202020204" pitchFamily="34" charset="0"/>
              <a:buChar char="•"/>
            </a:pPr>
            <a:r>
              <a:rPr lang="en-IN" sz="2400" dirty="0">
                <a:sym typeface="+mn-ea"/>
              </a:rPr>
              <a:t> System performance : Projection view is faster than database view</a:t>
            </a:r>
            <a:r>
              <a:rPr lang="en-US" altLang="en-IN" sz="2400" dirty="0">
                <a:sym typeface="+mn-ea"/>
              </a:rPr>
              <a:t>.</a:t>
            </a:r>
            <a:endParaRPr lang="en-IN" sz="2400" dirty="0"/>
          </a:p>
          <a:p>
            <a:pPr marL="342900" indent="-342900" algn="l">
              <a:buFont typeface="Arial" panose="020B0604020202020204" pitchFamily="34" charset="0"/>
              <a:buChar char="•"/>
            </a:pPr>
            <a:endParaRPr lang="en-US" sz="2400">
              <a:latin typeface="Calibri" panose="020F0502020204030204" charset="0"/>
              <a:cs typeface="Calibri" panose="020F05020202040302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Maintanance View</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046095"/>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sym typeface="+mn-ea"/>
              </a:rPr>
              <a:t>Maintenance view implements an outer join</a:t>
            </a:r>
            <a:r>
              <a:rPr lang="en-US" altLang="en-IN" sz="2400" dirty="0">
                <a:sym typeface="+mn-ea"/>
              </a:rPr>
              <a:t>.</a:t>
            </a:r>
          </a:p>
          <a:p>
            <a:pPr indent="0" algn="l">
              <a:buFont typeface="Arial" panose="020B0604020202020204" pitchFamily="34" charset="0"/>
              <a:buNone/>
            </a:pPr>
            <a:endParaRPr lang="en-IN" sz="2400" dirty="0"/>
          </a:p>
          <a:p>
            <a:pPr marL="342900" indent="-342900" algn="l">
              <a:buFont typeface="Arial" panose="020B0604020202020204" pitchFamily="34" charset="0"/>
              <a:buChar char="•"/>
            </a:pPr>
            <a:r>
              <a:rPr lang="en-IN" sz="2400" dirty="0">
                <a:sym typeface="+mn-ea"/>
              </a:rPr>
              <a:t>All the tables included in this view must be linked with foreign keys</a:t>
            </a:r>
            <a:r>
              <a:rPr lang="en-US" altLang="en-IN" sz="2400" dirty="0">
                <a:sym typeface="+mn-ea"/>
              </a:rPr>
              <a:t>.</a:t>
            </a:r>
          </a:p>
          <a:p>
            <a:pPr indent="0" algn="l">
              <a:buFont typeface="Arial" panose="020B0604020202020204" pitchFamily="34" charset="0"/>
              <a:buNone/>
            </a:pPr>
            <a:endParaRPr lang="en-IN" sz="2400" dirty="0"/>
          </a:p>
          <a:p>
            <a:pPr marL="342900" indent="-342900" algn="l">
              <a:buFont typeface="Arial" panose="020B0604020202020204" pitchFamily="34" charset="0"/>
              <a:buChar char="•"/>
            </a:pPr>
            <a:r>
              <a:rPr lang="en-IN" sz="2400" dirty="0">
                <a:sym typeface="+mn-ea"/>
              </a:rPr>
              <a:t>We can do read and maintain the date</a:t>
            </a:r>
            <a:r>
              <a:rPr lang="en-US" altLang="en-IN" sz="2400" dirty="0">
                <a:sym typeface="+mn-ea"/>
              </a:rPr>
              <a:t>.</a:t>
            </a:r>
          </a:p>
          <a:p>
            <a:pPr indent="0" algn="l">
              <a:buFont typeface="Arial" panose="020B0604020202020204" pitchFamily="34" charset="0"/>
              <a:buNone/>
            </a:pPr>
            <a:endParaRPr lang="en-IN" sz="2400" dirty="0"/>
          </a:p>
          <a:p>
            <a:pPr marL="342900" indent="-342900" algn="l">
              <a:buFont typeface="Arial" panose="020B0604020202020204" pitchFamily="34" charset="0"/>
              <a:buChar char="•"/>
            </a:pPr>
            <a:r>
              <a:rPr lang="en-IN" sz="2400" dirty="0">
                <a:sym typeface="+mn-ea"/>
              </a:rPr>
              <a:t>Mostly we create this view for ZTABLE rather than for SAP Standard tables</a:t>
            </a:r>
            <a:r>
              <a:rPr lang="en-US" altLang="en-IN" sz="2400" dirty="0">
                <a:sym typeface="+mn-ea"/>
              </a:rPr>
              <a:t>.</a:t>
            </a:r>
            <a:endParaRPr lang="en-IN" sz="2400" dirty="0"/>
          </a:p>
          <a:p>
            <a:pPr marL="342900" indent="-342900" algn="l">
              <a:buFont typeface="Arial" panose="020B0604020202020204" pitchFamily="34" charset="0"/>
              <a:buChar char="•"/>
            </a:pPr>
            <a:endParaRPr lang="en-US" sz="2400">
              <a:latin typeface="Calibri" panose="020F0502020204030204" charset="0"/>
              <a:cs typeface="Calibri" panose="020F05020202040302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Help View</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4154170"/>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rgbClr val="000000"/>
                </a:solidFill>
                <a:effectLst/>
                <a:latin typeface="Arial" panose="020B0604020202020204" pitchFamily="34" charset="0"/>
                <a:sym typeface="+mn-ea"/>
              </a:rPr>
              <a:t>A help view is a special view for use in </a:t>
            </a:r>
            <a:r>
              <a:rPr lang="en-US" sz="2400" dirty="0">
                <a:solidFill>
                  <a:srgbClr val="505050"/>
                </a:solidFill>
                <a:effectLst/>
                <a:latin typeface="Arial" panose="020B0604020202020204" pitchFamily="34" charset="0"/>
                <a:sym typeface="+mn-ea"/>
              </a:rPr>
              <a:t>search helps</a:t>
            </a:r>
            <a:r>
              <a:rPr lang="en-US" sz="2400" dirty="0">
                <a:solidFill>
                  <a:srgbClr val="000000"/>
                </a:solidFill>
                <a:effectLst/>
                <a:latin typeface="Arial" panose="020B0604020202020204" pitchFamily="34" charset="0"/>
                <a:sym typeface="+mn-ea"/>
              </a:rPr>
              <a:t>.</a:t>
            </a:r>
          </a:p>
          <a:p>
            <a:pPr indent="0" algn="l">
              <a:buFont typeface="Arial" panose="020B0604020202020204" pitchFamily="34" charset="0"/>
              <a:buNone/>
            </a:pPr>
            <a:r>
              <a:rPr lang="en-US" sz="2400" dirty="0">
                <a:solidFill>
                  <a:srgbClr val="000000"/>
                </a:solidFill>
                <a:effectLst/>
                <a:latin typeface="Arial" panose="020B0604020202020204" pitchFamily="34" charset="0"/>
                <a:sym typeface="+mn-ea"/>
              </a:rPr>
              <a:t> </a:t>
            </a:r>
            <a:endParaRPr lang="en-US" sz="2400" b="0" i="0" dirty="0">
              <a:solidFill>
                <a:srgbClr val="000000"/>
              </a:solidFill>
              <a:effectLst/>
              <a:latin typeface="Arial" panose="020B0604020202020204" pitchFamily="34" charset="0"/>
            </a:endParaRPr>
          </a:p>
          <a:p>
            <a:pPr marL="342900" indent="-342900" algn="l">
              <a:buFont typeface="Arial" panose="020B0604020202020204" pitchFamily="34" charset="0"/>
              <a:buChar char="•"/>
            </a:pPr>
            <a:r>
              <a:rPr lang="en-US" sz="2400" dirty="0">
                <a:solidFill>
                  <a:srgbClr val="000000"/>
                </a:solidFill>
                <a:latin typeface="Arial" panose="020B0604020202020204" pitchFamily="34" charset="0"/>
                <a:sym typeface="+mn-ea"/>
              </a:rPr>
              <a:t>Help view implements an outer join.</a:t>
            </a:r>
          </a:p>
          <a:p>
            <a:pPr indent="0" algn="l">
              <a:buFont typeface="Arial" panose="020B0604020202020204" pitchFamily="34" charset="0"/>
              <a:buNone/>
            </a:pPr>
            <a:endParaRPr lang="en-US" sz="2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2400" dirty="0">
                <a:solidFill>
                  <a:srgbClr val="000000"/>
                </a:solidFill>
                <a:latin typeface="Arial" panose="020B0604020202020204" pitchFamily="34" charset="0"/>
                <a:sym typeface="+mn-ea"/>
              </a:rPr>
              <a:t>For this view, we can only read the data, can’t maintain the data.</a:t>
            </a:r>
          </a:p>
          <a:p>
            <a:pPr indent="0" algn="l">
              <a:buFont typeface="Arial" panose="020B0604020202020204" pitchFamily="34" charset="0"/>
              <a:buNone/>
            </a:pPr>
            <a:endParaRPr lang="en-US" sz="2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2400" dirty="0">
                <a:solidFill>
                  <a:srgbClr val="000000"/>
                </a:solidFill>
                <a:latin typeface="Arial" panose="020B0604020202020204" pitchFamily="34" charset="0"/>
                <a:sym typeface="+mn-ea"/>
              </a:rPr>
              <a:t>We can’t execute HELP view directly, because they are designed specially for “Search-Helps”</a:t>
            </a:r>
            <a:endParaRPr lang="en-US" sz="2400" dirty="0">
              <a:solidFill>
                <a:srgbClr val="000000"/>
              </a:solidFill>
              <a:latin typeface="Arial" panose="020B0604020202020204" pitchFamily="34" charset="0"/>
            </a:endParaRPr>
          </a:p>
          <a:p>
            <a:pPr marL="342900" indent="-342900" algn="l">
              <a:buFont typeface="Arial" panose="020B0604020202020204" pitchFamily="34" charset="0"/>
              <a:buNone/>
            </a:pPr>
            <a:endParaRPr lang="en-US" sz="2400" dirty="0">
              <a:solidFill>
                <a:srgbClr val="000000"/>
              </a:solidFill>
              <a:latin typeface="Arial" panose="020B0604020202020204" pitchFamily="34" charset="0"/>
            </a:endParaRPr>
          </a:p>
          <a:p>
            <a:pPr marL="0" indent="0">
              <a:buNone/>
            </a:pPr>
            <a:r>
              <a:rPr lang="en-US" sz="2400" dirty="0">
                <a:solidFill>
                  <a:srgbClr val="000000"/>
                </a:solidFill>
                <a:latin typeface="Arial" panose="020B0604020202020204" pitchFamily="34" charset="0"/>
                <a:sym typeface="+mn-ea"/>
              </a:rPr>
              <a:t>Note : </a:t>
            </a:r>
            <a:r>
              <a:rPr lang="en-IN" sz="2400" dirty="0">
                <a:solidFill>
                  <a:srgbClr val="000000"/>
                </a:solidFill>
                <a:latin typeface="Times New Roman" panose="02020603050405020304" pitchFamily="18" charset="0"/>
                <a:sym typeface="+mn-ea"/>
              </a:rPr>
              <a:t>Data base view &amp; help </a:t>
            </a:r>
            <a:r>
              <a:rPr lang="en-US" sz="2400" dirty="0">
                <a:solidFill>
                  <a:srgbClr val="000000"/>
                </a:solidFill>
                <a:latin typeface="Times New Roman" panose="02020603050405020304" pitchFamily="18" charset="0"/>
                <a:sym typeface="+mn-ea"/>
              </a:rPr>
              <a:t>views are used in selection method of elementary search.</a:t>
            </a:r>
            <a:endParaRPr lang="en-IN" sz="2400" dirty="0"/>
          </a:p>
          <a:p>
            <a:pPr indent="0" algn="l">
              <a:buFont typeface="Arial" panose="020B0604020202020204" pitchFamily="34" charset="0"/>
              <a:buNone/>
            </a:pPr>
            <a:endParaRPr lang="en-US" sz="2400">
              <a:latin typeface="Calibri" panose="020F0502020204030204" charset="0"/>
              <a:cs typeface="Calibri" panose="020F050202020403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 Views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415030"/>
          </a:xfrm>
          <a:prstGeom prst="rect">
            <a:avLst/>
          </a:prstGeom>
          <a:noFill/>
        </p:spPr>
        <p:txBody>
          <a:bodyPr wrap="square" rtlCol="0">
            <a:spAutoFit/>
          </a:bodyPr>
          <a:lstStyle/>
          <a:p>
            <a:pPr indent="0" algn="l">
              <a:buFont typeface="Arial" panose="020B0604020202020204" pitchFamily="34" charset="0"/>
              <a:buNone/>
            </a:pPr>
            <a:r>
              <a:rPr lang="en-US" sz="2400" b="1">
                <a:latin typeface="Calibri" panose="020F0502020204030204" charset="0"/>
                <a:cs typeface="Calibri" panose="020F0502020204030204" charset="0"/>
              </a:rPr>
              <a:t>Creating Views:</a:t>
            </a:r>
            <a:r>
              <a:rPr lang="en-US" sz="2400">
                <a:latin typeface="Calibri" panose="020F0502020204030204" charset="0"/>
                <a:cs typeface="Calibri" panose="020F0502020204030204" charset="0"/>
              </a:rPr>
              <a:t> Views can be created in the ABAP DDIC using the SE11 transaction. The DDIC provides a set of tools for defining the fields, keys, and indexes of the view. The structure of a view can be changed using the ALTER statement, but this should be done with caution, as changes to the view structure can affect existing programs that use the view.</a:t>
            </a:r>
          </a:p>
          <a:p>
            <a:pPr indent="0" algn="l">
              <a:buFont typeface="Arial" panose="020B0604020202020204" pitchFamily="34" charset="0"/>
              <a:buNone/>
            </a:pPr>
            <a:endParaRPr lang="en-US" sz="2400">
              <a:latin typeface="Calibri" panose="020F0502020204030204" charset="0"/>
              <a:cs typeface="Calibri" panose="020F0502020204030204" charset="0"/>
            </a:endParaRPr>
          </a:p>
          <a:p>
            <a:pPr indent="0" algn="l">
              <a:buFont typeface="Arial" panose="020B0604020202020204" pitchFamily="34" charset="0"/>
              <a:buNone/>
            </a:pPr>
            <a:r>
              <a:rPr lang="en-US" sz="2400" b="1">
                <a:latin typeface="Calibri" panose="020F0502020204030204" charset="0"/>
                <a:cs typeface="Calibri" panose="020F0502020204030204" charset="0"/>
              </a:rPr>
              <a:t>Using Views</a:t>
            </a:r>
            <a:r>
              <a:rPr lang="en-US" sz="2400">
                <a:latin typeface="Calibri" panose="020F0502020204030204" charset="0"/>
                <a:cs typeface="Calibri" panose="020F0502020204030204" charset="0"/>
              </a:rPr>
              <a:t>: Views can be used to simplify data access by providing a consolidated view of the underlying data. Data can be retrieved from views using the SELECT statement, just like with tables. Views can also be joined with other views or tables to retrieve data from multiple sources.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 Search Help</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784600"/>
          </a:xfrm>
          <a:prstGeom prst="rect">
            <a:avLst/>
          </a:prstGeom>
          <a:noFill/>
        </p:spPr>
        <p:txBody>
          <a:bodyPr wrap="square" rtlCol="0">
            <a:spAutoFit/>
          </a:bodyPr>
          <a:lstStyle/>
          <a:p>
            <a:pPr indent="0" algn="l">
              <a:buFont typeface="Arial" panose="020B0604020202020204" pitchFamily="34" charset="0"/>
              <a:buNone/>
            </a:pPr>
            <a:r>
              <a:rPr lang="en-US" sz="2400">
                <a:latin typeface="Calibri" panose="020F0502020204030204" charset="0"/>
                <a:cs typeface="Calibri" panose="020F0502020204030204" charset="0"/>
              </a:rPr>
              <a:t>Search help in SAP ABAP is a tool that helps the user find a specific value within a data field. It is a type of input help that is used to display a list of valid values for a field. Search helps can be assigned to fields in the DDIC to provide the user with a list of valid values during data entry. Search helps can be defined in the ABAP DDIC using the SE11 transaction.</a:t>
            </a:r>
          </a:p>
          <a:p>
            <a:pPr indent="0" algn="l">
              <a:buFont typeface="Arial" panose="020B0604020202020204" pitchFamily="34" charset="0"/>
              <a:buNone/>
            </a:pPr>
            <a:endParaRPr lang="en-US" sz="2400">
              <a:latin typeface="Calibri" panose="020F0502020204030204" charset="0"/>
              <a:cs typeface="Calibri" panose="020F0502020204030204" charset="0"/>
            </a:endParaRPr>
          </a:p>
          <a:p>
            <a:pPr marL="0" indent="0">
              <a:buNone/>
            </a:pPr>
            <a:r>
              <a:rPr lang="en-US" sz="2400" dirty="0">
                <a:solidFill>
                  <a:srgbClr val="000000"/>
                </a:solidFill>
                <a:latin typeface="Times New Roman" panose="02020603050405020304" pitchFamily="18" charset="0"/>
                <a:sym typeface="+mn-ea"/>
              </a:rPr>
              <a:t>There are two types of search helps. </a:t>
            </a:r>
            <a:endParaRPr lang="en-US" sz="2400" b="0" i="0" u="none" strike="noStrike" baseline="0" dirty="0">
              <a:solidFill>
                <a:srgbClr val="000000"/>
              </a:solidFill>
              <a:latin typeface="Times New Roman" panose="02020603050405020304" pitchFamily="18" charset="0"/>
            </a:endParaRPr>
          </a:p>
          <a:p>
            <a:pPr marL="0" indent="0">
              <a:buNone/>
            </a:pPr>
            <a:endParaRPr lang="en-US" sz="2400" dirty="0">
              <a:solidFill>
                <a:srgbClr val="000000"/>
              </a:solidFill>
              <a:latin typeface="Times New Roman" panose="02020603050405020304" pitchFamily="18" charset="0"/>
            </a:endParaRPr>
          </a:p>
          <a:p>
            <a:pPr marL="0" indent="0">
              <a:buNone/>
            </a:pPr>
            <a:r>
              <a:rPr lang="en-US" sz="2400" dirty="0">
                <a:solidFill>
                  <a:srgbClr val="000000"/>
                </a:solidFill>
                <a:latin typeface="Times New Roman" panose="02020603050405020304" pitchFamily="18" charset="0"/>
                <a:sym typeface="+mn-ea"/>
              </a:rPr>
              <a:t>                1. Elementary search help</a:t>
            </a:r>
            <a:endParaRPr lang="en-US" sz="2400" dirty="0">
              <a:solidFill>
                <a:srgbClr val="000000"/>
              </a:solidFill>
              <a:latin typeface="Times New Roman" panose="02020603050405020304" pitchFamily="18" charset="0"/>
            </a:endParaRPr>
          </a:p>
          <a:p>
            <a:pPr marL="0" indent="0">
              <a:buNone/>
            </a:pPr>
            <a:r>
              <a:rPr lang="en-US" sz="2400" dirty="0">
                <a:solidFill>
                  <a:srgbClr val="000000"/>
                </a:solidFill>
                <a:latin typeface="Times New Roman" panose="02020603050405020304" pitchFamily="18" charset="0"/>
                <a:sym typeface="+mn-ea"/>
              </a:rPr>
              <a:t>                2. Collective search help</a:t>
            </a:r>
            <a:endParaRPr lang="en-IN" sz="2400" dirty="0"/>
          </a:p>
          <a:p>
            <a:pPr indent="0" algn="l">
              <a:buFont typeface="Arial" panose="020B0604020202020204" pitchFamily="34" charset="0"/>
              <a:buNone/>
            </a:pPr>
            <a:endParaRPr lang="en-US" sz="2400">
              <a:latin typeface="Calibri" panose="020F0502020204030204" charset="0"/>
              <a:cs typeface="Calibri" panose="020F05020202040302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 Elementary Search Help</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2306955"/>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sym typeface="+mn-ea"/>
              </a:rPr>
              <a:t>Specifies a single search help</a:t>
            </a:r>
            <a:endParaRPr lang="en-IN" sz="2400" dirty="0"/>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r>
              <a:rPr lang="en-IN" sz="2400" dirty="0">
                <a:sym typeface="+mn-ea"/>
              </a:rPr>
              <a:t>The elementary search help must define where data should read from.</a:t>
            </a:r>
            <a:endParaRPr lang="en-IN" sz="2400" dirty="0"/>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r>
              <a:rPr lang="en-IN" sz="2400" dirty="0">
                <a:sym typeface="+mn-ea"/>
              </a:rPr>
              <a:t>It is created from a single table</a:t>
            </a:r>
            <a:endParaRPr lang="en-IN" sz="2400" dirty="0"/>
          </a:p>
          <a:p>
            <a:pPr marL="342900" indent="-342900" algn="l">
              <a:buFont typeface="Arial" panose="020B0604020202020204" pitchFamily="34" charset="0"/>
              <a:buNone/>
            </a:pPr>
            <a:endParaRPr lang="en-US" sz="2400">
              <a:latin typeface="Calibri" panose="020F0502020204030204" charset="0"/>
              <a:cs typeface="Calibri" panose="020F05020202040302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 Collective Search Help</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1568450"/>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sym typeface="+mn-ea"/>
              </a:rPr>
              <a:t>Collection of more than one search help</a:t>
            </a:r>
            <a:endParaRPr lang="en-IN" sz="2400" dirty="0"/>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r>
              <a:rPr lang="en-IN" sz="2400" dirty="0">
                <a:sym typeface="+mn-ea"/>
              </a:rPr>
              <a:t>It offers several alternative search paths</a:t>
            </a:r>
            <a:endParaRPr lang="en-IN" sz="2400" dirty="0"/>
          </a:p>
          <a:p>
            <a:pPr marL="342900" indent="-342900" algn="l">
              <a:buFont typeface="Arial" panose="020B0604020202020204" pitchFamily="34" charset="0"/>
              <a:buNone/>
            </a:pPr>
            <a:endParaRPr lang="en-US" sz="2400">
              <a:latin typeface="Calibri" panose="020F0502020204030204" charset="0"/>
              <a:cs typeface="Calibri" panose="020F05020202040302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Search Help</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2676525"/>
          </a:xfrm>
          <a:prstGeom prst="rect">
            <a:avLst/>
          </a:prstGeom>
          <a:noFill/>
        </p:spPr>
        <p:txBody>
          <a:bodyPr wrap="square" rtlCol="0">
            <a:spAutoFit/>
          </a:bodyPr>
          <a:lstStyle/>
          <a:p>
            <a:pPr indent="0" algn="l">
              <a:buFont typeface="Arial" panose="020B0604020202020204" pitchFamily="34" charset="0"/>
              <a:buNone/>
            </a:pPr>
            <a:r>
              <a:rPr lang="en-US" sz="2400" b="1">
                <a:latin typeface="Calibri" panose="020F0502020204030204" charset="0"/>
                <a:cs typeface="Calibri" panose="020F0502020204030204" charset="0"/>
              </a:rPr>
              <a:t>Creating Search Help</a:t>
            </a:r>
            <a:r>
              <a:rPr lang="en-US" sz="2400">
                <a:latin typeface="Calibri" panose="020F0502020204030204" charset="0"/>
                <a:cs typeface="Calibri" panose="020F0502020204030204" charset="0"/>
              </a:rPr>
              <a:t>: Search help can be created in the ABAP DDIC using the SE11 transaction. The DDIC provides a set of tools for defining the fields, data sources, and search logic for the search help.</a:t>
            </a:r>
          </a:p>
          <a:p>
            <a:pPr indent="0" algn="l">
              <a:buFont typeface="Arial" panose="020B0604020202020204" pitchFamily="34" charset="0"/>
              <a:buNone/>
            </a:pPr>
            <a:endParaRPr lang="en-US" sz="2400">
              <a:latin typeface="Calibri" panose="020F0502020204030204" charset="0"/>
              <a:cs typeface="Calibri" panose="020F0502020204030204" charset="0"/>
            </a:endParaRPr>
          </a:p>
          <a:p>
            <a:pPr indent="0" algn="l">
              <a:buFont typeface="Arial" panose="020B0604020202020204" pitchFamily="34" charset="0"/>
              <a:buNone/>
            </a:pPr>
            <a:r>
              <a:rPr lang="en-US" sz="2400" b="1">
                <a:latin typeface="Calibri" panose="020F0502020204030204" charset="0"/>
                <a:cs typeface="Calibri" panose="020F0502020204030204" charset="0"/>
              </a:rPr>
              <a:t>Using Search Help:</a:t>
            </a:r>
            <a:r>
              <a:rPr lang="en-US" sz="2400">
                <a:latin typeface="Calibri" panose="020F0502020204030204" charset="0"/>
                <a:cs typeface="Calibri" panose="020F0502020204030204" charset="0"/>
              </a:rPr>
              <a:t> Search help is used in transactions to provide a list of possible values for a specific field. The search help can be used to simplify data entry and ensure that only allowed values are entered for a specific field.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Lock Objects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4154170"/>
          </a:xfrm>
          <a:prstGeom prst="rect">
            <a:avLst/>
          </a:prstGeom>
          <a:noFill/>
        </p:spPr>
        <p:txBody>
          <a:bodyPr wrap="square" rtlCol="0">
            <a:spAutoFit/>
          </a:bodyPr>
          <a:lstStyle/>
          <a:p>
            <a:pPr indent="0" algn="l">
              <a:buFont typeface="Arial" panose="020B0604020202020204" pitchFamily="34" charset="0"/>
              <a:buNone/>
            </a:pPr>
            <a:r>
              <a:rPr lang="en-US" sz="2400">
                <a:latin typeface="Calibri" panose="020F0502020204030204" charset="0"/>
                <a:cs typeface="Calibri" panose="020F0502020204030204" charset="0"/>
              </a:rPr>
              <a:t>Lock objects in SAP ABAP are used to synchronize access to shared data. Lock objects are used to prevent concurrent access to the same data by multiple programs, which can cause data inconsistencies and errors.</a:t>
            </a:r>
          </a:p>
          <a:p>
            <a:pPr indent="0" algn="l">
              <a:buFont typeface="Arial" panose="020B0604020202020204" pitchFamily="34" charset="0"/>
              <a:buNone/>
            </a:pPr>
            <a:endParaRPr lang="en-US" sz="2400">
              <a:latin typeface="Calibri" panose="020F0502020204030204" charset="0"/>
              <a:cs typeface="Calibri" panose="020F0502020204030204" charset="0"/>
            </a:endParaRPr>
          </a:p>
          <a:p>
            <a:pPr indent="0" algn="l">
              <a:buFont typeface="Arial" panose="020B0604020202020204" pitchFamily="34" charset="0"/>
              <a:buNone/>
            </a:pPr>
            <a:r>
              <a:rPr lang="en-IN" sz="2400" dirty="0">
                <a:sym typeface="+mn-ea"/>
              </a:rPr>
              <a:t>When ever we create &amp; activate the lock object it generates two function modules </a:t>
            </a:r>
          </a:p>
          <a:p>
            <a:pPr marL="342900" indent="-342900" algn="l">
              <a:buFont typeface="Arial" panose="020B0604020202020204" pitchFamily="34" charset="0"/>
              <a:buChar char="•"/>
            </a:pPr>
            <a:endParaRPr lang="en-IN" sz="2400" dirty="0">
              <a:sym typeface="+mn-ea"/>
            </a:endParaRPr>
          </a:p>
          <a:p>
            <a:pPr marL="342900" indent="-342900" algn="l">
              <a:buFont typeface="Arial" panose="020B0604020202020204" pitchFamily="34" charset="0"/>
              <a:buChar char="•"/>
            </a:pPr>
            <a:r>
              <a:rPr lang="en-IN" sz="2400" dirty="0">
                <a:sym typeface="+mn-ea"/>
              </a:rPr>
              <a:t>Enqueue (Locking)</a:t>
            </a:r>
            <a:endParaRPr lang="en-IN" sz="2400" dirty="0"/>
          </a:p>
          <a:p>
            <a:pPr marL="342900" indent="-342900">
              <a:buFont typeface="Arial" panose="020B0604020202020204" pitchFamily="34" charset="0"/>
              <a:buChar char="•"/>
            </a:pPr>
            <a:r>
              <a:rPr lang="en-IN" sz="2400" dirty="0">
                <a:sym typeface="+mn-ea"/>
              </a:rPr>
              <a:t>Dequeue (Unlock)</a:t>
            </a:r>
            <a:endParaRPr lang="en-IN" sz="2400" dirty="0"/>
          </a:p>
          <a:p>
            <a:pPr marL="342900" indent="-342900">
              <a:buNone/>
            </a:pPr>
            <a:endParaRPr lang="en-IN" sz="2400" dirty="0"/>
          </a:p>
          <a:p>
            <a:pPr marL="0" indent="0">
              <a:buNone/>
            </a:pPr>
            <a:r>
              <a:rPr lang="en-IN" sz="2400" dirty="0">
                <a:sym typeface="+mn-ea"/>
              </a:rPr>
              <a:t>The lock object name must be start with EZ or EY.</a:t>
            </a:r>
            <a:endParaRPr lang="en-IN" sz="2400" dirty="0"/>
          </a:p>
          <a:p>
            <a:pPr indent="0" algn="l">
              <a:buFont typeface="Arial" panose="020B0604020202020204" pitchFamily="34" charset="0"/>
              <a:buNone/>
            </a:pPr>
            <a:endParaRPr lang="en-US" sz="2400">
              <a:latin typeface="Calibri" panose="020F0502020204030204" charset="0"/>
              <a:cs typeface="Calibri" panose="020F05020202040302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Lock Objects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2676525"/>
          </a:xfrm>
          <a:prstGeom prst="rect">
            <a:avLst/>
          </a:prstGeom>
          <a:noFill/>
        </p:spPr>
        <p:txBody>
          <a:bodyPr wrap="square" rtlCol="0">
            <a:spAutoFit/>
          </a:bodyPr>
          <a:lstStyle/>
          <a:p>
            <a:pPr indent="0" algn="l">
              <a:buFont typeface="Arial" panose="020B0604020202020204" pitchFamily="34" charset="0"/>
              <a:buNone/>
            </a:pPr>
            <a:r>
              <a:rPr lang="en-US" sz="2400" b="1">
                <a:latin typeface="Calibri" panose="020F0502020204030204" charset="0"/>
                <a:cs typeface="Calibri" panose="020F0502020204030204" charset="0"/>
              </a:rPr>
              <a:t>Creating Lock Objects:</a:t>
            </a:r>
            <a:r>
              <a:rPr lang="en-US" sz="2400">
                <a:latin typeface="Calibri" panose="020F0502020204030204" charset="0"/>
                <a:cs typeface="Calibri" panose="020F0502020204030204" charset="0"/>
              </a:rPr>
              <a:t> Lock objects can be created in the ABAP DDIC using the SE11 transaction. The DDIC provides a set of tools for defining the lock object and the data that it protects.</a:t>
            </a:r>
          </a:p>
          <a:p>
            <a:pPr indent="0" algn="l">
              <a:buFont typeface="Arial" panose="020B0604020202020204" pitchFamily="34" charset="0"/>
              <a:buNone/>
            </a:pPr>
            <a:endParaRPr lang="en-US" sz="2400">
              <a:latin typeface="Calibri" panose="020F0502020204030204" charset="0"/>
              <a:cs typeface="Calibri" panose="020F0502020204030204" charset="0"/>
            </a:endParaRPr>
          </a:p>
          <a:p>
            <a:pPr indent="0" algn="l">
              <a:buFont typeface="Arial" panose="020B0604020202020204" pitchFamily="34" charset="0"/>
              <a:buNone/>
            </a:pPr>
            <a:r>
              <a:rPr lang="en-US" sz="2400" b="1">
                <a:latin typeface="Calibri" panose="020F0502020204030204" charset="0"/>
                <a:cs typeface="Calibri" panose="020F0502020204030204" charset="0"/>
              </a:rPr>
              <a:t>Using Lock Objects:</a:t>
            </a:r>
            <a:r>
              <a:rPr lang="en-US" sz="2400">
                <a:latin typeface="Calibri" panose="020F0502020204030204" charset="0"/>
                <a:cs typeface="Calibri" panose="020F0502020204030204" charset="0"/>
              </a:rPr>
              <a:t> Lock objects are used in programs to synchronize access to shared data. The lock object is used to prevent concurrent access to the same data by multiple programs, ensuring that data inconsistencies and errors are prevented.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pic>
        <p:nvPicPr>
          <p:cNvPr id="1028" name="Picture 4" descr="SAP 3-Tier Client Server Architecture">
            <a:extLst>
              <a:ext uri="{FF2B5EF4-FFF2-40B4-BE49-F238E27FC236}">
                <a16:creationId xmlns:a16="http://schemas.microsoft.com/office/drawing/2014/main" id="{AE2952E4-7552-A3E2-B5B8-BCDCDBFB3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07" y="883403"/>
            <a:ext cx="7950630" cy="542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05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Type Groups</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4892675"/>
          </a:xfrm>
          <a:prstGeom prst="rect">
            <a:avLst/>
          </a:prstGeom>
          <a:noFill/>
        </p:spPr>
        <p:txBody>
          <a:bodyPr wrap="square" rtlCol="0">
            <a:spAutoFit/>
          </a:bodyPr>
          <a:lstStyle/>
          <a:p>
            <a:pPr marL="342900" indent="-342900">
              <a:buFont typeface="Arial" panose="020B0604020202020204" pitchFamily="34" charset="0"/>
              <a:buChar char="•"/>
            </a:pPr>
            <a:r>
              <a:rPr lang="en-IN" sz="2400" dirty="0"/>
              <a:t>Type groups in SAP ABAP are used to group data types together for easier management and reuse. The data types within a type group can be used in multiple programs, making it easier to maintain consistency in data definitions.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sym typeface="+mn-ea"/>
              </a:rPr>
              <a:t>Type group is allow to define date types directly in ABAP Dictionary,</a:t>
            </a:r>
            <a:r>
              <a:rPr lang="en-US" altLang="en-IN" sz="2400" dirty="0">
                <a:sym typeface="+mn-ea"/>
              </a:rPr>
              <a:t>  </a:t>
            </a:r>
            <a:r>
              <a:rPr lang="en-IN" sz="2400" dirty="0">
                <a:sym typeface="+mn-ea"/>
              </a:rPr>
              <a:t>Instead of defining them in an ABAP Program.</a:t>
            </a: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sym typeface="+mn-ea"/>
              </a:rPr>
              <a:t>The name of a type group in ABAP DDIC must have a max. length  of </a:t>
            </a:r>
            <a:r>
              <a:rPr lang="en-IN" sz="2400" b="1" dirty="0">
                <a:sym typeface="+mn-ea"/>
              </a:rPr>
              <a:t>Five</a:t>
            </a:r>
            <a:r>
              <a:rPr lang="en-IN" sz="2400" dirty="0">
                <a:sym typeface="+mn-ea"/>
              </a:rPr>
              <a:t> characters.</a:t>
            </a: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sym typeface="+mn-ea"/>
              </a:rPr>
              <a:t>These defined data types can be used in an ABAP program with the help of the </a:t>
            </a:r>
            <a:r>
              <a:rPr lang="en-IN" sz="2400" b="1" dirty="0">
                <a:sym typeface="+mn-ea"/>
              </a:rPr>
              <a:t>TYPE-POOLS</a:t>
            </a:r>
            <a:r>
              <a:rPr lang="en-IN" sz="2400" dirty="0">
                <a:sym typeface="+mn-ea"/>
              </a:rPr>
              <a:t> Statement.</a:t>
            </a:r>
            <a:endParaRPr lang="en-IN" sz="2400" dirty="0"/>
          </a:p>
          <a:p>
            <a:pPr marL="342900" indent="-342900">
              <a:buFont typeface="Arial" panose="020B0604020202020204" pitchFamily="34" charset="0"/>
              <a:buChar char="•"/>
            </a:pPr>
            <a:endParaRPr lang="en-IN" sz="2400" dirty="0"/>
          </a:p>
          <a:p>
            <a:pPr marL="342900" indent="-342900" algn="l">
              <a:buFont typeface="Arial" panose="020B0604020202020204" pitchFamily="34" charset="0"/>
              <a:buChar char="•"/>
            </a:pPr>
            <a:endParaRPr lang="en-US" sz="2400">
              <a:latin typeface="Calibri" panose="020F0502020204030204" charset="0"/>
              <a:cs typeface="Calibri" panose="020F05020202040302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Type Groups Syntax</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5" name="Text Box 4"/>
          <p:cNvSpPr txBox="1"/>
          <p:nvPr/>
        </p:nvSpPr>
        <p:spPr>
          <a:xfrm>
            <a:off x="551815" y="992505"/>
            <a:ext cx="3190875" cy="2030095"/>
          </a:xfrm>
          <a:prstGeom prst="rect">
            <a:avLst/>
          </a:prstGeom>
          <a:noFill/>
        </p:spPr>
        <p:txBody>
          <a:bodyPr wrap="none" rtlCol="0">
            <a:spAutoFit/>
          </a:bodyPr>
          <a:lstStyle/>
          <a:p>
            <a:pPr marL="0" indent="0" algn="l">
              <a:buNone/>
            </a:pPr>
            <a:r>
              <a:rPr lang="en-IN" dirty="0">
                <a:sym typeface="+mn-ea"/>
              </a:rPr>
              <a:t>REPORT ZTEST</a:t>
            </a:r>
            <a:endParaRPr lang="en-IN" dirty="0"/>
          </a:p>
          <a:p>
            <a:pPr marL="0" indent="0" algn="l">
              <a:buNone/>
            </a:pPr>
            <a:endParaRPr lang="en-IN" dirty="0"/>
          </a:p>
          <a:p>
            <a:pPr marL="0" indent="0" algn="l">
              <a:buNone/>
            </a:pPr>
            <a:r>
              <a:rPr lang="en-IN" dirty="0">
                <a:sym typeface="+mn-ea"/>
              </a:rPr>
              <a:t>TYPE-POOLS </a:t>
            </a:r>
            <a:r>
              <a:rPr lang="en-IN" b="1" dirty="0">
                <a:sym typeface="+mn-ea"/>
              </a:rPr>
              <a:t>ZTYPE</a:t>
            </a:r>
            <a:endParaRPr lang="en-IN" b="1" dirty="0"/>
          </a:p>
          <a:p>
            <a:pPr algn="l"/>
            <a:endParaRPr lang="en-IN" dirty="0"/>
          </a:p>
          <a:p>
            <a:pPr marL="0" indent="0" algn="l">
              <a:buNone/>
            </a:pPr>
            <a:r>
              <a:rPr lang="en-IN" dirty="0">
                <a:sym typeface="+mn-ea"/>
              </a:rPr>
              <a:t>DATA: NAME type ZTYPE_NAME,</a:t>
            </a:r>
            <a:endParaRPr lang="en-IN" dirty="0"/>
          </a:p>
          <a:p>
            <a:pPr marL="0" indent="0" algn="l">
              <a:buNone/>
            </a:pPr>
            <a:r>
              <a:rPr lang="en-IN" dirty="0">
                <a:sym typeface="+mn-ea"/>
              </a:rPr>
              <a:t>            AGE type ZTYPE_AGE.</a:t>
            </a:r>
            <a:endParaRPr lang="en-IN" dirty="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 Type</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784600"/>
          </a:xfrm>
          <a:prstGeom prst="rect">
            <a:avLst/>
          </a:prstGeom>
          <a:noFill/>
        </p:spPr>
        <p:txBody>
          <a:bodyPr wrap="square" rtlCol="0">
            <a:spAutoFit/>
          </a:bodyPr>
          <a:lstStyle/>
          <a:p>
            <a:pPr indent="0" algn="l">
              <a:buFont typeface="Arial" panose="020B0604020202020204" pitchFamily="34" charset="0"/>
              <a:buNone/>
            </a:pPr>
            <a:r>
              <a:rPr lang="en-US" sz="2000">
                <a:latin typeface="Calibri" panose="020F0502020204030204" charset="0"/>
                <a:cs typeface="Calibri" panose="020F0502020204030204" charset="0"/>
              </a:rPr>
              <a:t>A data type in SAP ABAP is a definition of the type of data that can be stored in a field. The DDIC provides a set of predefined data types, such as character, numeric, and date, as well as the ability to define custom data types. Data types are used to define the fields in tables and structures.</a:t>
            </a:r>
          </a:p>
          <a:p>
            <a:pPr indent="0" algn="l">
              <a:buFont typeface="Arial" panose="020B0604020202020204" pitchFamily="34" charset="0"/>
              <a:buNone/>
            </a:pPr>
            <a:endParaRPr lang="en-US" sz="2000">
              <a:latin typeface="Calibri" panose="020F0502020204030204" charset="0"/>
              <a:cs typeface="Calibri" panose="020F0502020204030204" charset="0"/>
            </a:endParaRPr>
          </a:p>
          <a:p>
            <a:pPr indent="0" algn="l">
              <a:buFont typeface="Arial" panose="020B0604020202020204" pitchFamily="34" charset="0"/>
              <a:buNone/>
            </a:pPr>
            <a:r>
              <a:rPr lang="en-US" sz="2000" b="1">
                <a:latin typeface="Calibri" panose="020F0502020204030204" charset="0"/>
                <a:cs typeface="Calibri" panose="020F0502020204030204" charset="0"/>
              </a:rPr>
              <a:t>Predefined Data Types</a:t>
            </a:r>
            <a:r>
              <a:rPr lang="en-US" sz="2000">
                <a:latin typeface="Calibri" panose="020F0502020204030204" charset="0"/>
                <a:cs typeface="Calibri" panose="020F0502020204030204" charset="0"/>
              </a:rPr>
              <a:t>: The ABAP DDIC provides a set of predefined data types, such as character, numeric, and date. These data types can be used to define the fields in tables and structures.</a:t>
            </a:r>
          </a:p>
          <a:p>
            <a:pPr indent="0" algn="l">
              <a:buFont typeface="Arial" panose="020B0604020202020204" pitchFamily="34" charset="0"/>
              <a:buNone/>
            </a:pPr>
            <a:endParaRPr lang="en-US" sz="2000">
              <a:latin typeface="Calibri" panose="020F0502020204030204" charset="0"/>
              <a:cs typeface="Calibri" panose="020F0502020204030204" charset="0"/>
            </a:endParaRPr>
          </a:p>
          <a:p>
            <a:pPr indent="0" algn="l">
              <a:buFont typeface="Arial" panose="020B0604020202020204" pitchFamily="34" charset="0"/>
              <a:buNone/>
            </a:pPr>
            <a:r>
              <a:rPr lang="en-US" sz="2000" b="1">
                <a:latin typeface="Calibri" panose="020F0502020204030204" charset="0"/>
                <a:cs typeface="Calibri" panose="020F0502020204030204" charset="0"/>
              </a:rPr>
              <a:t>Custom Data Types:</a:t>
            </a:r>
            <a:r>
              <a:rPr lang="en-US" sz="2000">
                <a:latin typeface="Calibri" panose="020F0502020204030204" charset="0"/>
                <a:cs typeface="Calibri" panose="020F0502020204030204" charset="0"/>
              </a:rPr>
              <a:t> The ABAP DDIC also provides the ability to define custom data types. Custom data types can be used to define data that has unique characteristics not covered by the predefined data types.</a:t>
            </a:r>
          </a:p>
          <a:p>
            <a:pPr indent="0" algn="l">
              <a:buFont typeface="Arial" panose="020B0604020202020204" pitchFamily="34" charset="0"/>
              <a:buNone/>
            </a:pPr>
            <a:endParaRPr lang="en-US" sz="2000">
              <a:latin typeface="Calibri" panose="020F0502020204030204" charset="0"/>
              <a:cs typeface="Calibri" panose="020F0502020204030204" charset="0"/>
            </a:endParaRPr>
          </a:p>
          <a:p>
            <a:pPr indent="0" algn="l">
              <a:buFont typeface="Arial" panose="020B0604020202020204" pitchFamily="34" charset="0"/>
              <a:buNone/>
            </a:pPr>
            <a:r>
              <a:rPr lang="en-US" sz="2000" b="1">
                <a:latin typeface="Calibri" panose="020F0502020204030204" charset="0"/>
                <a:cs typeface="Calibri" panose="020F0502020204030204" charset="0"/>
              </a:rPr>
              <a:t>Using Data Types:</a:t>
            </a:r>
            <a:r>
              <a:rPr lang="en-US" sz="2000">
                <a:latin typeface="Calibri" panose="020F0502020204030204" charset="0"/>
                <a:cs typeface="Calibri" panose="020F0502020204030204" charset="0"/>
              </a:rPr>
              <a:t> Data types are used to define the fields in tables and structures. The data type of a field determines the type of data that can be stored in the field, as well as the size and format of the data.</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Data Type</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ext Box 1"/>
          <p:cNvSpPr txBox="1"/>
          <p:nvPr/>
        </p:nvSpPr>
        <p:spPr>
          <a:xfrm>
            <a:off x="490220" y="1268095"/>
            <a:ext cx="11633200" cy="3169285"/>
          </a:xfrm>
          <a:prstGeom prst="rect">
            <a:avLst/>
          </a:prstGeom>
          <a:noFill/>
        </p:spPr>
        <p:txBody>
          <a:bodyPr wrap="square" rtlCol="0">
            <a:spAutoFit/>
          </a:bodyPr>
          <a:lstStyle/>
          <a:p>
            <a:pPr marL="0" indent="0" algn="l">
              <a:buNone/>
            </a:pPr>
            <a:r>
              <a:rPr lang="en-US" sz="2000" b="1" dirty="0">
                <a:solidFill>
                  <a:srgbClr val="3C3C3C"/>
                </a:solidFill>
                <a:effectLst/>
                <a:latin typeface="Calibri" panose="020F0502020204030204" charset="0"/>
                <a:cs typeface="Calibri" panose="020F0502020204030204" charset="0"/>
                <a:sym typeface="+mn-ea"/>
              </a:rPr>
              <a:t>Structure Data Type</a:t>
            </a:r>
            <a:r>
              <a:rPr lang="en-US" sz="2000" dirty="0">
                <a:solidFill>
                  <a:srgbClr val="3C3C3C"/>
                </a:solidFill>
                <a:effectLst/>
                <a:latin typeface="Calibri" panose="020F0502020204030204" charset="0"/>
                <a:cs typeface="Calibri" panose="020F0502020204030204" charset="0"/>
                <a:sym typeface="+mn-ea"/>
              </a:rPr>
              <a:t> </a:t>
            </a:r>
            <a:endParaRPr lang="en-US" sz="2000" b="0" i="0" dirty="0">
              <a:solidFill>
                <a:srgbClr val="3C3C3C"/>
              </a:solidFill>
              <a:effectLst/>
              <a:latin typeface="Calibri" panose="020F0502020204030204" charset="0"/>
              <a:cs typeface="Calibri" panose="020F0502020204030204" charset="0"/>
            </a:endParaRPr>
          </a:p>
          <a:p>
            <a:pPr marL="0" indent="0" algn="l">
              <a:buNone/>
            </a:pPr>
            <a:r>
              <a:rPr lang="en-US" sz="2000" dirty="0">
                <a:solidFill>
                  <a:srgbClr val="3C3C3C"/>
                </a:solidFill>
                <a:effectLst/>
                <a:latin typeface="Calibri" panose="020F0502020204030204" charset="0"/>
                <a:cs typeface="Calibri" panose="020F0502020204030204" charset="0"/>
                <a:sym typeface="+mn-ea"/>
              </a:rPr>
              <a:t>It is a Data type used to define a structured data object like Work area.</a:t>
            </a:r>
            <a:endParaRPr lang="en-US" sz="2000" b="0" i="0" dirty="0">
              <a:solidFill>
                <a:srgbClr val="3C3C3C"/>
              </a:solidFill>
              <a:effectLst/>
              <a:latin typeface="Calibri" panose="020F0502020204030204" charset="0"/>
              <a:cs typeface="Calibri" panose="020F0502020204030204" charset="0"/>
            </a:endParaRPr>
          </a:p>
          <a:p>
            <a:pPr marL="0" indent="0" algn="l">
              <a:buNone/>
            </a:pPr>
            <a:r>
              <a:rPr lang="en-US" sz="2000" dirty="0">
                <a:solidFill>
                  <a:srgbClr val="3C3C3C"/>
                </a:solidFill>
                <a:effectLst/>
                <a:latin typeface="Calibri" panose="020F0502020204030204" charset="0"/>
                <a:cs typeface="Calibri" panose="020F0502020204030204" charset="0"/>
                <a:sym typeface="+mn-ea"/>
              </a:rPr>
              <a:t>DATA: WA1 TYPE &lt;STRUCTURE&gt;. "this will create a Work area</a:t>
            </a:r>
            <a:endParaRPr lang="en-US" sz="2000" b="0" i="0" dirty="0">
              <a:solidFill>
                <a:srgbClr val="3C3C3C"/>
              </a:solidFill>
              <a:effectLst/>
              <a:latin typeface="Calibri" panose="020F0502020204030204" charset="0"/>
              <a:cs typeface="Calibri" panose="020F0502020204030204" charset="0"/>
            </a:endParaRPr>
          </a:p>
          <a:p>
            <a:pPr algn="l"/>
            <a:endParaRPr lang="en-US" sz="2000" b="0" i="0" dirty="0">
              <a:solidFill>
                <a:srgbClr val="3C3C3C"/>
              </a:solidFill>
              <a:effectLst/>
              <a:latin typeface="Calibri" panose="020F0502020204030204" charset="0"/>
              <a:cs typeface="Calibri" panose="020F0502020204030204" charset="0"/>
            </a:endParaRPr>
          </a:p>
          <a:p>
            <a:pPr marL="0" indent="0" algn="l">
              <a:buNone/>
            </a:pPr>
            <a:r>
              <a:rPr lang="en-US" sz="2000" b="1" dirty="0">
                <a:solidFill>
                  <a:srgbClr val="3C3C3C"/>
                </a:solidFill>
                <a:effectLst/>
                <a:latin typeface="Calibri" panose="020F0502020204030204" charset="0"/>
                <a:cs typeface="Calibri" panose="020F0502020204030204" charset="0"/>
                <a:sym typeface="+mn-ea"/>
              </a:rPr>
              <a:t>Table Data Type</a:t>
            </a:r>
            <a:endParaRPr lang="en-US" sz="2000" b="1" i="0" dirty="0">
              <a:solidFill>
                <a:srgbClr val="3C3C3C"/>
              </a:solidFill>
              <a:effectLst/>
              <a:latin typeface="Calibri" panose="020F0502020204030204" charset="0"/>
              <a:cs typeface="Calibri" panose="020F0502020204030204" charset="0"/>
            </a:endParaRPr>
          </a:p>
          <a:p>
            <a:pPr marL="0" indent="0" algn="l">
              <a:buNone/>
            </a:pPr>
            <a:r>
              <a:rPr lang="en-US" sz="2000" dirty="0">
                <a:solidFill>
                  <a:srgbClr val="3C3C3C"/>
                </a:solidFill>
                <a:effectLst/>
                <a:latin typeface="Calibri" panose="020F0502020204030204" charset="0"/>
                <a:cs typeface="Calibri" panose="020F0502020204030204" charset="0"/>
                <a:sym typeface="+mn-ea"/>
              </a:rPr>
              <a:t>It is a Data type used to define an Internal data object. It will store all the attributes to define an internal table, such as Table type, Key fields etc.</a:t>
            </a:r>
            <a:endParaRPr lang="en-US" sz="2000" b="0" i="0" dirty="0">
              <a:solidFill>
                <a:srgbClr val="3C3C3C"/>
              </a:solidFill>
              <a:effectLst/>
              <a:latin typeface="Calibri" panose="020F0502020204030204" charset="0"/>
              <a:cs typeface="Calibri" panose="020F0502020204030204" charset="0"/>
            </a:endParaRPr>
          </a:p>
          <a:p>
            <a:pPr marL="0" indent="0" algn="l">
              <a:buNone/>
            </a:pPr>
            <a:r>
              <a:rPr lang="en-US" sz="2000" dirty="0">
                <a:solidFill>
                  <a:srgbClr val="3C3C3C"/>
                </a:solidFill>
                <a:effectLst/>
                <a:latin typeface="Calibri" panose="020F0502020204030204" charset="0"/>
                <a:cs typeface="Calibri" panose="020F0502020204030204" charset="0"/>
                <a:sym typeface="+mn-ea"/>
              </a:rPr>
              <a:t>DATA: it1 TYPE &lt;table type&gt;. "this will create an Internal table</a:t>
            </a:r>
            <a:endParaRPr lang="en-US" sz="2000" b="0" i="0" dirty="0">
              <a:solidFill>
                <a:srgbClr val="3C3C3C"/>
              </a:solidFill>
              <a:effectLst/>
              <a:latin typeface="Calibri" panose="020F0502020204030204" charset="0"/>
              <a:cs typeface="Calibri" panose="020F0502020204030204" charset="0"/>
            </a:endParaRPr>
          </a:p>
          <a:p>
            <a:pPr indent="0" algn="l">
              <a:buFont typeface="Arial" panose="020B0604020202020204" pitchFamily="34" charset="0"/>
              <a:buNone/>
            </a:pPr>
            <a:endParaRPr lang="en-IN" sz="2000" dirty="0">
              <a:latin typeface="Calibri" panose="020F0502020204030204" charset="0"/>
              <a:cs typeface="Calibri" panose="020F0502020204030204" charset="0"/>
            </a:endParaRPr>
          </a:p>
          <a:p>
            <a:pPr indent="0" algn="l">
              <a:buFont typeface="Arial" panose="020B0604020202020204" pitchFamily="34" charset="0"/>
              <a:buNone/>
            </a:pPr>
            <a:endParaRPr lang="en-US" sz="2000">
              <a:latin typeface="Calibri" panose="020F0502020204030204" charset="0"/>
              <a:cs typeface="Calibri" panose="020F05020202040302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Domain</a:t>
            </a:r>
          </a:p>
        </p:txBody>
      </p:sp>
      <p:sp>
        <p:nvSpPr>
          <p:cNvPr id="7" name="Text Box 6"/>
          <p:cNvSpPr txBox="1"/>
          <p:nvPr/>
        </p:nvSpPr>
        <p:spPr>
          <a:xfrm>
            <a:off x="490349" y="1843950"/>
            <a:ext cx="11633200" cy="58356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4" name="Text Box 3"/>
          <p:cNvSpPr txBox="1"/>
          <p:nvPr/>
        </p:nvSpPr>
        <p:spPr>
          <a:xfrm>
            <a:off x="404495" y="872490"/>
            <a:ext cx="11718290" cy="4707890"/>
          </a:xfrm>
          <a:prstGeom prst="rect">
            <a:avLst/>
          </a:prstGeom>
          <a:noFill/>
        </p:spPr>
        <p:txBody>
          <a:bodyPr wrap="square" rtlCol="0">
            <a:spAutoFit/>
          </a:bodyPr>
          <a:lstStyle/>
          <a:p>
            <a:pPr algn="l"/>
            <a:r>
              <a:rPr lang="en-US" sz="2000"/>
              <a:t>A domain in SAP ABAP is a data type definition in the DDIC that is used to define a specific field in a table. It provides a set of rules that governs  the values that can be entered into the field, such as the data type, length, and number of decimal places. Domains can be defined in the ABAP DDIC using the SE11 transaction.</a:t>
            </a:r>
          </a:p>
          <a:p>
            <a:pPr algn="l"/>
            <a:endParaRPr lang="en-US" sz="2000"/>
          </a:p>
          <a:p>
            <a:pPr algn="l"/>
            <a:r>
              <a:rPr lang="en-US" sz="2000" b="1"/>
              <a:t>Purpose of Domains:</a:t>
            </a:r>
            <a:r>
              <a:rPr lang="en-US" sz="2000"/>
              <a:t> A domain in SAP ABAP is a data type definition in the DDIC that is used to define a specific field in a table. A domain defines the data type and rules for a specific field, such as the size, format, and allowed values of the data.</a:t>
            </a:r>
          </a:p>
          <a:p>
            <a:pPr algn="l"/>
            <a:endParaRPr lang="en-US" sz="2000"/>
          </a:p>
          <a:p>
            <a:pPr algn="l"/>
            <a:r>
              <a:rPr lang="en-US" sz="2000" b="1"/>
              <a:t>Creating Domains:</a:t>
            </a:r>
            <a:r>
              <a:rPr lang="en-US" sz="2000"/>
              <a:t> Domains can be created in the ABAP DDIC using the SE11 transaction. The DDIC provides a set of tools for defining the data type, size, and format of the domain, as well as any additional rules or restrictions for the data.</a:t>
            </a:r>
          </a:p>
          <a:p>
            <a:pPr algn="l"/>
            <a:endParaRPr lang="en-US" sz="2000"/>
          </a:p>
          <a:p>
            <a:pPr algn="l"/>
            <a:r>
              <a:rPr lang="en-US" sz="2000" b="1"/>
              <a:t>Using Domains:</a:t>
            </a:r>
            <a:r>
              <a:rPr lang="en-US" sz="2000"/>
              <a:t> Domains are used to define the data type and rules for specific fields in tables. By using domains, data definitions can be standardized and reused across multiple tables, making it easier to maintain consistency in data definitions.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E90308D-C4A8-C431-7ECC-5D12C61E4C0D}"/>
              </a:ext>
            </a:extLst>
          </p:cNvPr>
          <p:cNvSpPr>
            <a:spLocks noGrp="1" noRot="1" noChangeAspect="1" noMove="1" noResize="1" noEditPoints="1" noAdjustHandles="1" noChangeArrowheads="1" noChangeShapeType="1" noTextEdit="1"/>
          </p:cNvSpPr>
          <p:nvPr/>
        </p:nvSpPr>
        <p:spPr>
          <a:xfrm>
            <a:off x="2989264" y="857250"/>
            <a:ext cx="6213475"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8">
            <a:extLst>
              <a:ext uri="{FF2B5EF4-FFF2-40B4-BE49-F238E27FC236}">
                <a16:creationId xmlns:a16="http://schemas.microsoft.com/office/drawing/2014/main" id="{E0B52FF7-F0D2-C2E6-0968-F4CEEFFC4858}"/>
              </a:ext>
            </a:extLst>
          </p:cNvPr>
          <p:cNvSpPr>
            <a:spLocks noGrp="1" noRot="1" noChangeAspect="1" noMove="1" noResize="1" noEditPoints="1" noAdjustHandles="1" noChangeArrowheads="1" noChangeShapeType="1" noTextEdit="1"/>
          </p:cNvSpPr>
          <p:nvPr/>
        </p:nvSpPr>
        <p:spPr>
          <a:xfrm>
            <a:off x="3113089" y="857250"/>
            <a:ext cx="5965825"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a:extLst>
              <a:ext uri="{FF2B5EF4-FFF2-40B4-BE49-F238E27FC236}">
                <a16:creationId xmlns:a16="http://schemas.microsoft.com/office/drawing/2014/main" id="{547A6131-CDA4-57C5-0B6D-870C839B0209}"/>
              </a:ext>
            </a:extLst>
          </p:cNvPr>
          <p:cNvSpPr>
            <a:spLocks noGrp="1"/>
          </p:cNvSpPr>
          <p:nvPr>
            <p:ph type="ctrTitle" idx="4294967295"/>
          </p:nvPr>
        </p:nvSpPr>
        <p:spPr>
          <a:xfrm>
            <a:off x="3581401" y="2590801"/>
            <a:ext cx="5311775" cy="1139825"/>
          </a:xfrm>
        </p:spPr>
        <p:txBody>
          <a:bodyPr vert="horz" lIns="68580" tIns="34290" rIns="68580" bIns="34290" rtlCol="0" anchor="ctr">
            <a:normAutofit/>
          </a:bodyPr>
          <a:lstStyle/>
          <a:p>
            <a:pPr>
              <a:defRPr/>
            </a:pPr>
            <a:r>
              <a:rPr lang="en-US" sz="3600" b="1" dirty="0">
                <a:solidFill>
                  <a:schemeClr val="bg1">
                    <a:lumMod val="95000"/>
                    <a:lumOff val="5000"/>
                  </a:schemeClr>
                </a:solidFill>
              </a:rPr>
              <a:t>SAP ABAP Tables and Joins</a:t>
            </a:r>
            <a:endParaRPr lang="en-US" sz="4050" b="1" dirty="0">
              <a:solidFill>
                <a:schemeClr val="bg1">
                  <a:lumMod val="95000"/>
                  <a:lumOff val="5000"/>
                </a:schemeClr>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8CE0-93C0-9CDE-20F6-EECF08CF960D}"/>
              </a:ext>
            </a:extLst>
          </p:cNvPr>
          <p:cNvSpPr>
            <a:spLocks noGrp="1"/>
          </p:cNvSpPr>
          <p:nvPr>
            <p:ph type="title"/>
          </p:nvPr>
        </p:nvSpPr>
        <p:spPr>
          <a:xfrm>
            <a:off x="1981200" y="2974975"/>
            <a:ext cx="7886700" cy="457200"/>
          </a:xfrm>
        </p:spPr>
        <p:txBody>
          <a:bodyPr/>
          <a:lstStyle/>
          <a:p>
            <a:pPr algn="l">
              <a:defRPr/>
            </a:pPr>
            <a:r>
              <a:rPr lang="en-IN" sz="3200" b="1" dirty="0">
                <a:latin typeface="+mn-lt"/>
              </a:rPr>
              <a:t>What is Internal Table:</a:t>
            </a:r>
            <a:br>
              <a:rPr lang="en-IN" dirty="0"/>
            </a:br>
            <a:br>
              <a:rPr lang="en-IN" dirty="0"/>
            </a:br>
            <a:r>
              <a:rPr lang="en-US" b="1" dirty="0">
                <a:solidFill>
                  <a:srgbClr val="222222"/>
                </a:solidFill>
                <a:latin typeface="+mn-lt"/>
              </a:rPr>
              <a:t>INTERNAL TABLE</a:t>
            </a:r>
            <a:r>
              <a:rPr lang="en-US" dirty="0">
                <a:solidFill>
                  <a:srgbClr val="222222"/>
                </a:solidFill>
                <a:latin typeface="+mn-lt"/>
              </a:rPr>
              <a:t> are used to obtain data from a fixed structure for dynamic use in ABAP. Each line in the internal table has the same field structure. The main use for internal tables is for storing and formatting data from a database table within a program.</a:t>
            </a:r>
            <a:br>
              <a:rPr lang="en-US" dirty="0">
                <a:solidFill>
                  <a:srgbClr val="222222"/>
                </a:solidFill>
                <a:latin typeface="+mn-lt"/>
              </a:rPr>
            </a:br>
            <a:br>
              <a:rPr lang="en-US" dirty="0">
                <a:solidFill>
                  <a:srgbClr val="222222"/>
                </a:solidFill>
                <a:latin typeface="+mn-lt"/>
              </a:rPr>
            </a:br>
            <a:r>
              <a:rPr lang="en-US" sz="3200" b="1" dirty="0">
                <a:solidFill>
                  <a:srgbClr val="222222"/>
                </a:solidFill>
                <a:latin typeface="+mn-lt"/>
              </a:rPr>
              <a:t>What is Work area:</a:t>
            </a:r>
            <a:br>
              <a:rPr lang="en-US" dirty="0">
                <a:solidFill>
                  <a:srgbClr val="222222"/>
                </a:solidFill>
                <a:latin typeface="+mn-lt"/>
              </a:rPr>
            </a:br>
            <a:br>
              <a:rPr lang="en-US" dirty="0">
                <a:solidFill>
                  <a:srgbClr val="222222"/>
                </a:solidFill>
                <a:latin typeface="+mn-lt"/>
              </a:rPr>
            </a:br>
            <a:r>
              <a:rPr lang="en-US" dirty="0">
                <a:solidFill>
                  <a:srgbClr val="222222"/>
                </a:solidFill>
                <a:latin typeface="Source Sans Pro" panose="020B0503030403020204" pitchFamily="34" charset="0"/>
              </a:rPr>
              <a:t>Work areas are single rows of data. They should have the same format as any of the internal tables. It is used to process the data in an internal table one line at a time</a:t>
            </a:r>
            <a:br>
              <a:rPr lang="en-IN" dirty="0"/>
            </a:br>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30FC-7DF3-97D9-1AED-AA54A38C203E}"/>
              </a:ext>
            </a:extLst>
          </p:cNvPr>
          <p:cNvSpPr>
            <a:spLocks noGrp="1"/>
          </p:cNvSpPr>
          <p:nvPr>
            <p:ph type="title"/>
          </p:nvPr>
        </p:nvSpPr>
        <p:spPr>
          <a:xfrm>
            <a:off x="1885950" y="1295400"/>
            <a:ext cx="7886700" cy="762000"/>
          </a:xfrm>
        </p:spPr>
        <p:txBody>
          <a:bodyPr/>
          <a:lstStyle/>
          <a:p>
            <a:pPr algn="l">
              <a:defRPr/>
            </a:pPr>
            <a:r>
              <a:rPr lang="en-IN" sz="3200" b="1" dirty="0">
                <a:latin typeface="+mn-lt"/>
              </a:rPr>
              <a:t>Difference between Internal Table and Work area:</a:t>
            </a:r>
            <a:br>
              <a:rPr lang="en-IN" dirty="0"/>
            </a:br>
            <a:br>
              <a:rPr lang="en-IN" dirty="0"/>
            </a:br>
            <a:endParaRPr lang="en-IN" dirty="0"/>
          </a:p>
        </p:txBody>
      </p:sp>
      <p:pic>
        <p:nvPicPr>
          <p:cNvPr id="7171" name="Picture 2" descr="SAP ABAP Internal Table: Create, Read, Populate, Copy &amp; Delete">
            <a:extLst>
              <a:ext uri="{FF2B5EF4-FFF2-40B4-BE49-F238E27FC236}">
                <a16:creationId xmlns:a16="http://schemas.microsoft.com/office/drawing/2014/main" id="{A71F2119-EB3B-9C36-A68D-F0272E3D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438400"/>
            <a:ext cx="35814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2D23-4193-46B0-C285-09E5C7DC17E1}"/>
              </a:ext>
            </a:extLst>
          </p:cNvPr>
          <p:cNvSpPr>
            <a:spLocks noGrp="1"/>
          </p:cNvSpPr>
          <p:nvPr>
            <p:ph type="title"/>
          </p:nvPr>
        </p:nvSpPr>
        <p:spPr>
          <a:xfrm>
            <a:off x="1981200" y="2133601"/>
            <a:ext cx="7886700" cy="454025"/>
          </a:xfrm>
        </p:spPr>
        <p:txBody>
          <a:bodyPr/>
          <a:lstStyle/>
          <a:p>
            <a:pPr algn="l">
              <a:defRPr/>
            </a:pPr>
            <a:r>
              <a:rPr lang="en-IN" sz="3200" b="1" dirty="0">
                <a:latin typeface="+mn-lt"/>
              </a:rPr>
              <a:t>Types of Internal tables:</a:t>
            </a:r>
            <a:br>
              <a:rPr lang="en-IN" dirty="0"/>
            </a:br>
            <a:br>
              <a:rPr lang="en-IN" dirty="0"/>
            </a:br>
            <a:r>
              <a:rPr lang="en-IN" dirty="0"/>
              <a:t>There are three types of Internal tables. They are</a:t>
            </a:r>
            <a:br>
              <a:rPr lang="en-IN" dirty="0"/>
            </a:br>
            <a:r>
              <a:rPr lang="en-IN" dirty="0">
                <a:sym typeface="Wingdings" panose="05000000000000000000" pitchFamily="2" charset="2"/>
              </a:rPr>
              <a:t></a:t>
            </a:r>
            <a:r>
              <a:rPr lang="en-IN" dirty="0"/>
              <a:t>Standard</a:t>
            </a:r>
            <a:br>
              <a:rPr lang="en-IN" dirty="0"/>
            </a:br>
            <a:r>
              <a:rPr lang="en-IN" dirty="0">
                <a:sym typeface="Wingdings" panose="05000000000000000000" pitchFamily="2" charset="2"/>
              </a:rPr>
              <a:t></a:t>
            </a:r>
            <a:r>
              <a:rPr lang="en-IN" dirty="0"/>
              <a:t>Sorted</a:t>
            </a:r>
            <a:br>
              <a:rPr lang="en-IN" dirty="0"/>
            </a:br>
            <a:r>
              <a:rPr lang="en-IN" dirty="0">
                <a:sym typeface="Wingdings" panose="05000000000000000000" pitchFamily="2" charset="2"/>
              </a:rPr>
              <a:t></a:t>
            </a:r>
            <a:r>
              <a:rPr lang="en-IN" dirty="0"/>
              <a:t>Hashed</a:t>
            </a:r>
            <a:br>
              <a:rPr lang="en-IN" dirty="0"/>
            </a:br>
            <a:br>
              <a:rPr lang="en-IN" dirty="0"/>
            </a:br>
            <a:r>
              <a:rPr lang="en-IN" dirty="0"/>
              <a:t>Standard and sorted tables are known as Indexed tables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5D7C-F2B6-D88F-0BF9-E7387965E6C0}"/>
              </a:ext>
            </a:extLst>
          </p:cNvPr>
          <p:cNvSpPr>
            <a:spLocks noGrp="1"/>
          </p:cNvSpPr>
          <p:nvPr>
            <p:ph type="title"/>
          </p:nvPr>
        </p:nvSpPr>
        <p:spPr>
          <a:xfrm>
            <a:off x="2057400" y="2590801"/>
            <a:ext cx="7886700" cy="454025"/>
          </a:xfrm>
        </p:spPr>
        <p:txBody>
          <a:bodyPr/>
          <a:lstStyle/>
          <a:p>
            <a:pPr algn="l">
              <a:defRPr/>
            </a:pPr>
            <a:r>
              <a:rPr lang="en-IN" sz="3200" b="1" dirty="0">
                <a:latin typeface="+mn-lt"/>
              </a:rPr>
              <a:t>Standard Internal Table:</a:t>
            </a:r>
            <a:br>
              <a:rPr lang="en-IN" dirty="0"/>
            </a:br>
            <a:br>
              <a:rPr lang="en-IN" dirty="0">
                <a:latin typeface="+mn-lt"/>
              </a:rPr>
            </a:br>
            <a:r>
              <a:rPr lang="en-IN" dirty="0">
                <a:latin typeface="+mn-lt"/>
              </a:rPr>
              <a:t> </a:t>
            </a:r>
            <a:r>
              <a:rPr lang="en-IN" dirty="0">
                <a:latin typeface="+mn-lt"/>
                <a:sym typeface="Wingdings" panose="05000000000000000000" pitchFamily="2" charset="2"/>
              </a:rPr>
              <a:t></a:t>
            </a:r>
            <a:r>
              <a:rPr lang="en-US" dirty="0">
                <a:latin typeface="+mn-lt"/>
              </a:rPr>
              <a:t>This is the most appropriate type if you are going to address the     individual table entries using the index</a:t>
            </a:r>
            <a:r>
              <a:rPr lang="en-US" dirty="0">
                <a:solidFill>
                  <a:srgbClr val="333333"/>
                </a:solidFill>
                <a:latin typeface="+mn-lt"/>
              </a:rPr>
              <a:t>.</a:t>
            </a:r>
            <a:br>
              <a:rPr lang="en-US" dirty="0">
                <a:solidFill>
                  <a:srgbClr val="333333"/>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It accepts the duplicate records.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Here all fields are non-unique.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Passing data from work area to internal table is always through </a:t>
            </a:r>
            <a:r>
              <a:rPr lang="en-US" b="1" dirty="0">
                <a:solidFill>
                  <a:srgbClr val="000000"/>
                </a:solidFill>
                <a:latin typeface="+mn-lt"/>
              </a:rPr>
              <a:t>Append </a:t>
            </a:r>
            <a:r>
              <a:rPr lang="en-US" dirty="0">
                <a:solidFill>
                  <a:srgbClr val="000000"/>
                </a:solidFill>
                <a:latin typeface="+mn-lt"/>
              </a:rPr>
              <a:t>keyword.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Searching of a record is </a:t>
            </a:r>
            <a:r>
              <a:rPr lang="en-US" b="1" dirty="0">
                <a:solidFill>
                  <a:srgbClr val="000000"/>
                </a:solidFill>
                <a:latin typeface="+mn-lt"/>
              </a:rPr>
              <a:t>linear </a:t>
            </a:r>
            <a:r>
              <a:rPr lang="en-US" dirty="0">
                <a:solidFill>
                  <a:srgbClr val="000000"/>
                </a:solidFill>
                <a:latin typeface="+mn-lt"/>
              </a:rPr>
              <a:t>search</a:t>
            </a:r>
            <a:br>
              <a:rPr lang="en-US" dirty="0">
                <a:solidFill>
                  <a:srgbClr val="000000"/>
                </a:solidFill>
                <a:latin typeface="Times New Roman" panose="02020603050405020304" pitchFamily="18" charset="0"/>
              </a:rPr>
            </a:br>
            <a:br>
              <a:rPr lang="en-US" dirty="0">
                <a:solidFill>
                  <a:srgbClr val="000000"/>
                </a:solidFill>
                <a:latin typeface="+mn-lt"/>
              </a:rPr>
            </a:br>
            <a:r>
              <a:rPr lang="en-US" b="1" dirty="0">
                <a:solidFill>
                  <a:srgbClr val="000000"/>
                </a:solidFill>
                <a:latin typeface="+mn-lt"/>
              </a:rPr>
              <a:t>Syntax -</a:t>
            </a:r>
            <a:r>
              <a:rPr lang="en-US" b="1" dirty="0">
                <a:solidFill>
                  <a:srgbClr val="000000"/>
                </a:solidFill>
                <a:latin typeface="Times New Roman" panose="02020603050405020304" pitchFamily="18" charset="0"/>
              </a:rPr>
              <a:t> </a:t>
            </a:r>
            <a:r>
              <a:rPr lang="en-US" dirty="0">
                <a:solidFill>
                  <a:srgbClr val="000000"/>
                </a:solidFill>
                <a:latin typeface="+mn-lt"/>
              </a:rPr>
              <a:t>Data &lt;Internal Table&gt; like standard table of &lt;work area&gt;.</a:t>
            </a:r>
            <a:br>
              <a:rPr lang="en-US" b="1" dirty="0">
                <a:solidFill>
                  <a:srgbClr val="000000"/>
                </a:solidFill>
                <a:latin typeface="Times New Roman" panose="02020603050405020304" pitchFamily="18" charset="0"/>
              </a:rPr>
            </a:b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385445" y="1460500"/>
            <a:ext cx="11633200" cy="3662541"/>
          </a:xfrm>
          <a:prstGeom prst="rect">
            <a:avLst/>
          </a:prstGeom>
          <a:noFill/>
        </p:spPr>
        <p:txBody>
          <a:bodyPr wrap="square" rtlCol="0">
            <a:spAutoFit/>
          </a:bodyPr>
          <a:lstStyle/>
          <a:p>
            <a:pPr algn="l"/>
            <a:r>
              <a:rPr lang="en-IN" sz="3600" b="1" i="0" dirty="0">
                <a:effectLst/>
                <a:cs typeface="Heebo" panose="020B0604020202020204" pitchFamily="2" charset="-79"/>
              </a:rPr>
              <a:t>Presentation Layer</a:t>
            </a:r>
          </a:p>
          <a:p>
            <a:pPr algn="l"/>
            <a:endParaRPr lang="en-IN" sz="3600" b="1" i="0" dirty="0">
              <a:effectLst/>
              <a:cs typeface="Heebo" panose="020B0604020202020204" pitchFamily="2" charset="-79"/>
            </a:endParaRPr>
          </a:p>
          <a:p>
            <a:pPr marL="93663" indent="527050" algn="l">
              <a:buFont typeface="Arial" panose="020B0604020202020204" pitchFamily="34" charset="0"/>
              <a:buChar char="•"/>
            </a:pPr>
            <a:r>
              <a:rPr lang="en-IN" sz="3200" b="0" i="0" dirty="0">
                <a:solidFill>
                  <a:srgbClr val="000000"/>
                </a:solidFill>
                <a:effectLst/>
              </a:rPr>
              <a:t>Presentation Layer is also known as client Layer</a:t>
            </a:r>
          </a:p>
          <a:p>
            <a:pPr marL="93663" indent="527050" algn="l">
              <a:buFont typeface="Arial" panose="020B0604020202020204" pitchFamily="34" charset="0"/>
              <a:buChar char="•"/>
            </a:pPr>
            <a:r>
              <a:rPr lang="en-IN" sz="3200" b="0" i="0" dirty="0">
                <a:solidFill>
                  <a:srgbClr val="000000"/>
                </a:solidFill>
                <a:effectLst/>
              </a:rPr>
              <a:t>Presentation Layer is a user interaction</a:t>
            </a:r>
          </a:p>
          <a:p>
            <a:pPr marL="93663" indent="527050" algn="l">
              <a:buFont typeface="Arial" panose="020B0604020202020204" pitchFamily="34" charset="0"/>
              <a:buChar char="•"/>
            </a:pPr>
            <a:r>
              <a:rPr lang="en-IN" sz="3200" b="0" i="0" dirty="0">
                <a:solidFill>
                  <a:srgbClr val="000000"/>
                </a:solidFill>
                <a:effectLst/>
              </a:rPr>
              <a:t>In SAP-User interaction purpose we use GUI</a:t>
            </a:r>
          </a:p>
          <a:p>
            <a:pPr marL="93663" indent="527050" algn="l">
              <a:buFont typeface="Arial" panose="020B0604020202020204" pitchFamily="34" charset="0"/>
              <a:buChar char="•"/>
            </a:pPr>
            <a:r>
              <a:rPr lang="en-IN" sz="3200" b="0" i="0" dirty="0">
                <a:solidFill>
                  <a:srgbClr val="000000"/>
                </a:solidFill>
                <a:effectLst/>
              </a:rPr>
              <a:t>GUI stands for Graphical user interface</a:t>
            </a:r>
          </a:p>
          <a:p>
            <a:pPr marL="93663" indent="527050" algn="l">
              <a:buFont typeface="Arial" panose="020B0604020202020204" pitchFamily="34" charset="0"/>
              <a:buChar char="•"/>
            </a:pPr>
            <a:r>
              <a:rPr lang="en-IN" sz="3200" b="0" i="0" dirty="0">
                <a:solidFill>
                  <a:srgbClr val="000000"/>
                </a:solidFill>
                <a:effectLst/>
              </a:rPr>
              <a:t>Example − Desktop, Mobile Devices, laptops</a:t>
            </a:r>
          </a:p>
        </p:txBody>
      </p:sp>
    </p:spTree>
    <p:extLst>
      <p:ext uri="{BB962C8B-B14F-4D97-AF65-F5344CB8AC3E}">
        <p14:creationId xmlns:p14="http://schemas.microsoft.com/office/powerpoint/2010/main" val="10752077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FFAA-C373-5101-3A9C-0F53C76E7BC5}"/>
              </a:ext>
            </a:extLst>
          </p:cNvPr>
          <p:cNvSpPr>
            <a:spLocks noGrp="1"/>
          </p:cNvSpPr>
          <p:nvPr>
            <p:ph type="title"/>
          </p:nvPr>
        </p:nvSpPr>
        <p:spPr>
          <a:xfrm>
            <a:off x="1981200" y="2895601"/>
            <a:ext cx="7886700" cy="454025"/>
          </a:xfrm>
        </p:spPr>
        <p:txBody>
          <a:bodyPr/>
          <a:lstStyle/>
          <a:p>
            <a:pPr algn="l">
              <a:defRPr/>
            </a:pPr>
            <a:r>
              <a:rPr lang="en-IN" sz="3200" b="1" dirty="0">
                <a:latin typeface="+mn-lt"/>
              </a:rPr>
              <a:t>Sorted Internal table</a:t>
            </a:r>
            <a:br>
              <a:rPr lang="en-IN" dirty="0"/>
            </a:br>
            <a:br>
              <a:rPr lang="en-IN" dirty="0"/>
            </a:br>
            <a:r>
              <a:rPr lang="en-IN" dirty="0">
                <a:sym typeface="Wingdings" panose="05000000000000000000" pitchFamily="2" charset="2"/>
              </a:rPr>
              <a:t></a:t>
            </a:r>
            <a:r>
              <a:rPr lang="en-US" dirty="0">
                <a:solidFill>
                  <a:srgbClr val="333333"/>
                </a:solidFill>
                <a:latin typeface="+mn-lt"/>
              </a:rPr>
              <a:t>This is the most appropriate type if you need a table which is sorted as you fill it. </a:t>
            </a:r>
            <a:br>
              <a:rPr lang="en-IN" dirty="0">
                <a:solidFill>
                  <a:srgbClr val="333333"/>
                </a:solidFill>
                <a:latin typeface="+mn-lt"/>
              </a:rPr>
            </a:br>
            <a:r>
              <a:rPr lang="en-IN" dirty="0">
                <a:solidFill>
                  <a:srgbClr val="333333"/>
                </a:solidFill>
                <a:latin typeface="+mn-lt"/>
                <a:sym typeface="Wingdings" panose="05000000000000000000" pitchFamily="2" charset="2"/>
              </a:rPr>
              <a:t></a:t>
            </a:r>
            <a:r>
              <a:rPr lang="en-US" dirty="0">
                <a:solidFill>
                  <a:srgbClr val="000000"/>
                </a:solidFill>
                <a:latin typeface="+mn-lt"/>
              </a:rPr>
              <a:t>It may or mayn’t accept the duplicate.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Here, we must specify at least one filed as unique \ non-unique.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Pushing data from work area to internal table is always through </a:t>
            </a:r>
            <a:r>
              <a:rPr lang="en-US" b="1" dirty="0">
                <a:solidFill>
                  <a:srgbClr val="000000"/>
                </a:solidFill>
                <a:latin typeface="+mn-lt"/>
              </a:rPr>
              <a:t>Insert </a:t>
            </a:r>
            <a:r>
              <a:rPr lang="en-US" dirty="0">
                <a:solidFill>
                  <a:srgbClr val="000000"/>
                </a:solidFill>
                <a:latin typeface="+mn-lt"/>
              </a:rPr>
              <a:t>keyword. </a:t>
            </a:r>
            <a:br>
              <a:rPr lang="en-US" dirty="0">
                <a:solidFill>
                  <a:srgbClr val="000000"/>
                </a:solidFill>
                <a:latin typeface="+mn-lt"/>
              </a:rPr>
            </a:br>
            <a:r>
              <a:rPr lang="en-US" b="1" dirty="0">
                <a:solidFill>
                  <a:srgbClr val="000000"/>
                </a:solidFill>
                <a:latin typeface="+mn-lt"/>
              </a:rPr>
              <a:t> </a:t>
            </a:r>
            <a:r>
              <a:rPr lang="en-US" b="1" dirty="0">
                <a:solidFill>
                  <a:srgbClr val="000000"/>
                </a:solidFill>
                <a:latin typeface="+mn-lt"/>
                <a:sym typeface="Wingdings" panose="05000000000000000000" pitchFamily="2" charset="2"/>
              </a:rPr>
              <a:t></a:t>
            </a:r>
            <a:r>
              <a:rPr lang="en-US" dirty="0">
                <a:solidFill>
                  <a:srgbClr val="000000"/>
                </a:solidFill>
                <a:latin typeface="+mn-lt"/>
              </a:rPr>
              <a:t>Searching of a record is </a:t>
            </a:r>
            <a:r>
              <a:rPr lang="en-US" b="1" dirty="0">
                <a:solidFill>
                  <a:srgbClr val="000000"/>
                </a:solidFill>
                <a:latin typeface="+mn-lt"/>
              </a:rPr>
              <a:t>Binary search </a:t>
            </a:r>
            <a:br>
              <a:rPr lang="en-US" sz="2400" b="1" dirty="0">
                <a:solidFill>
                  <a:srgbClr val="000000"/>
                </a:solidFill>
                <a:latin typeface="Times New Roman" panose="02020603050405020304" pitchFamily="18" charset="0"/>
              </a:rPr>
            </a:br>
            <a:br>
              <a:rPr lang="en-US" sz="2400" b="1" dirty="0">
                <a:solidFill>
                  <a:srgbClr val="000000"/>
                </a:solidFill>
                <a:latin typeface="Times New Roman" panose="02020603050405020304" pitchFamily="18" charset="0"/>
              </a:rPr>
            </a:br>
            <a:r>
              <a:rPr lang="en-US" sz="2400" b="1" dirty="0">
                <a:solidFill>
                  <a:srgbClr val="000000"/>
                </a:solidFill>
                <a:latin typeface="+mn-lt"/>
              </a:rPr>
              <a:t>Syntax</a:t>
            </a:r>
            <a:r>
              <a:rPr lang="en-US" sz="2400" b="1" dirty="0">
                <a:solidFill>
                  <a:srgbClr val="000000"/>
                </a:solidFill>
                <a:latin typeface="Times New Roman" panose="02020603050405020304" pitchFamily="18" charset="0"/>
              </a:rPr>
              <a:t> - </a:t>
            </a:r>
            <a:r>
              <a:rPr lang="en-US" dirty="0">
                <a:solidFill>
                  <a:srgbClr val="000000"/>
                </a:solidFill>
                <a:latin typeface="+mn-lt"/>
              </a:rPr>
              <a:t>Data &lt;Internal Table&gt; like sorted table of &lt;work area&gt; with unique / non-unique key &lt;field&gt; ---- </a:t>
            </a:r>
            <a:br>
              <a:rPr lang="en-US" dirty="0">
                <a:solidFill>
                  <a:srgbClr val="000000"/>
                </a:solidFill>
                <a:latin typeface="+mn-lt"/>
              </a:rPr>
            </a:br>
            <a:endParaRPr lang="en-IN" dirty="0">
              <a:latin typeface="+mn-l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773A-B549-6D41-DCE5-103804DF45CB}"/>
              </a:ext>
            </a:extLst>
          </p:cNvPr>
          <p:cNvSpPr>
            <a:spLocks noGrp="1"/>
          </p:cNvSpPr>
          <p:nvPr>
            <p:ph type="title"/>
          </p:nvPr>
        </p:nvSpPr>
        <p:spPr>
          <a:xfrm>
            <a:off x="2152650" y="3352801"/>
            <a:ext cx="7886700" cy="454025"/>
          </a:xfrm>
        </p:spPr>
        <p:txBody>
          <a:bodyPr/>
          <a:lstStyle/>
          <a:p>
            <a:pPr algn="l">
              <a:defRPr/>
            </a:pPr>
            <a:r>
              <a:rPr lang="en-IN" sz="3200" b="1" dirty="0">
                <a:latin typeface="+mn-lt"/>
              </a:rPr>
              <a:t>Hashed table:</a:t>
            </a:r>
            <a:br>
              <a:rPr lang="en-IN" dirty="0"/>
            </a:br>
            <a:br>
              <a:rPr lang="en-IN" dirty="0"/>
            </a:br>
            <a:r>
              <a:rPr lang="en-IN" dirty="0">
                <a:latin typeface="+mn-lt"/>
                <a:sym typeface="Wingdings" panose="05000000000000000000" pitchFamily="2" charset="2"/>
              </a:rPr>
              <a:t></a:t>
            </a:r>
            <a:r>
              <a:rPr lang="en-US" dirty="0">
                <a:solidFill>
                  <a:srgbClr val="333333"/>
                </a:solidFill>
                <a:latin typeface="+mn-lt"/>
              </a:rPr>
              <a:t>This is the most appropriate type for any table where the main operation is key access.</a:t>
            </a:r>
            <a:br>
              <a:rPr lang="en-IN" dirty="0">
                <a:solidFill>
                  <a:srgbClr val="333333"/>
                </a:solidFill>
                <a:latin typeface="+mn-lt"/>
              </a:rPr>
            </a:br>
            <a:r>
              <a:rPr lang="en-IN" dirty="0">
                <a:solidFill>
                  <a:srgbClr val="333333"/>
                </a:solidFill>
                <a:latin typeface="+mn-lt"/>
                <a:sym typeface="Wingdings" panose="05000000000000000000" pitchFamily="2" charset="2"/>
              </a:rPr>
              <a:t></a:t>
            </a:r>
            <a:r>
              <a:rPr lang="en-US" dirty="0">
                <a:solidFill>
                  <a:srgbClr val="000000"/>
                </a:solidFill>
                <a:latin typeface="+mn-lt"/>
              </a:rPr>
              <a:t>It won’t accept the duplicate records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Here we must specify at least one filed as unique </a:t>
            </a:r>
            <a:br>
              <a:rPr lang="en-US" dirty="0">
                <a:solidFill>
                  <a:srgbClr val="000000"/>
                </a:solidFill>
                <a:latin typeface="+mn-lt"/>
              </a:rPr>
            </a:br>
            <a:r>
              <a:rPr lang="en-US" dirty="0">
                <a:solidFill>
                  <a:srgbClr val="000000"/>
                </a:solidFill>
                <a:latin typeface="+mn-lt"/>
              </a:rPr>
              <a:t> </a:t>
            </a:r>
            <a:r>
              <a:rPr lang="en-US" dirty="0">
                <a:solidFill>
                  <a:srgbClr val="000000"/>
                </a:solidFill>
                <a:latin typeface="+mn-lt"/>
                <a:sym typeface="Wingdings" panose="05000000000000000000" pitchFamily="2" charset="2"/>
              </a:rPr>
              <a:t></a:t>
            </a:r>
            <a:r>
              <a:rPr lang="en-US" dirty="0">
                <a:solidFill>
                  <a:srgbClr val="000000"/>
                </a:solidFill>
                <a:latin typeface="+mn-lt"/>
              </a:rPr>
              <a:t>Pushing data from work area to internal table is always through </a:t>
            </a:r>
            <a:r>
              <a:rPr lang="en-US" b="1" dirty="0">
                <a:solidFill>
                  <a:srgbClr val="000000"/>
                </a:solidFill>
                <a:latin typeface="+mn-lt"/>
              </a:rPr>
              <a:t>Collect </a:t>
            </a:r>
            <a:r>
              <a:rPr lang="en-US" dirty="0">
                <a:solidFill>
                  <a:srgbClr val="000000"/>
                </a:solidFill>
                <a:latin typeface="+mn-lt"/>
              </a:rPr>
              <a:t>keyword. </a:t>
            </a:r>
            <a:br>
              <a:rPr lang="en-US" dirty="0">
                <a:solidFill>
                  <a:srgbClr val="000000"/>
                </a:solidFill>
                <a:latin typeface="+mn-lt"/>
              </a:rPr>
            </a:br>
            <a:r>
              <a:rPr lang="en-US" dirty="0">
                <a:solidFill>
                  <a:srgbClr val="000000"/>
                </a:solidFill>
                <a:latin typeface="+mn-lt"/>
                <a:sym typeface="Wingdings" panose="05000000000000000000" pitchFamily="2" charset="2"/>
              </a:rPr>
              <a:t></a:t>
            </a:r>
            <a:r>
              <a:rPr lang="en-US" dirty="0">
                <a:solidFill>
                  <a:srgbClr val="000000"/>
                </a:solidFill>
                <a:latin typeface="+mn-lt"/>
              </a:rPr>
              <a:t>Searching of a record is by using Hash algorithm. </a:t>
            </a:r>
            <a:br>
              <a:rPr lang="en-US" dirty="0">
                <a:solidFill>
                  <a:srgbClr val="000000"/>
                </a:solidFill>
                <a:latin typeface="+mn-lt"/>
              </a:rPr>
            </a:br>
            <a:br>
              <a:rPr lang="en-US" dirty="0">
                <a:solidFill>
                  <a:srgbClr val="000000"/>
                </a:solidFill>
                <a:latin typeface="+mn-lt"/>
              </a:rPr>
            </a:br>
            <a:r>
              <a:rPr lang="en-US" b="1" dirty="0">
                <a:solidFill>
                  <a:srgbClr val="000000"/>
                </a:solidFill>
                <a:latin typeface="+mn-lt"/>
              </a:rPr>
              <a:t>Syntax </a:t>
            </a:r>
            <a:r>
              <a:rPr lang="en-US" dirty="0">
                <a:solidFill>
                  <a:srgbClr val="000000"/>
                </a:solidFill>
                <a:latin typeface="+mn-lt"/>
              </a:rPr>
              <a:t>- Data &lt;internal table&gt; like Hashed table of &lt;work area&gt; with unique &lt;field1&gt; &lt;field2&gt; --. </a:t>
            </a:r>
            <a:br>
              <a:rPr lang="en-US" dirty="0">
                <a:solidFill>
                  <a:srgbClr val="000000"/>
                </a:solidFill>
                <a:latin typeface="+mn-lt"/>
              </a:rPr>
            </a:br>
            <a:br>
              <a:rPr lang="en-US" dirty="0">
                <a:solidFill>
                  <a:srgbClr val="000000"/>
                </a:solidFill>
                <a:latin typeface="+mn-lt"/>
              </a:rPr>
            </a:br>
            <a:br>
              <a:rPr lang="en-US" sz="2400" dirty="0">
                <a:solidFill>
                  <a:srgbClr val="000000"/>
                </a:solidFill>
                <a:latin typeface="Times New Roman" panose="02020603050405020304" pitchFamily="18" charset="0"/>
              </a:rPr>
            </a:br>
            <a:endParaRPr lang="en-I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63B9-F3CB-389D-AAB8-8D16DFD215C2}"/>
              </a:ext>
            </a:extLst>
          </p:cNvPr>
          <p:cNvSpPr>
            <a:spLocks noGrp="1"/>
          </p:cNvSpPr>
          <p:nvPr>
            <p:ph type="title"/>
          </p:nvPr>
        </p:nvSpPr>
        <p:spPr>
          <a:xfrm>
            <a:off x="1905000" y="838201"/>
            <a:ext cx="7886700" cy="454025"/>
          </a:xfrm>
        </p:spPr>
        <p:txBody>
          <a:bodyPr/>
          <a:lstStyle/>
          <a:p>
            <a:pPr algn="l">
              <a:defRPr/>
            </a:pPr>
            <a:r>
              <a:rPr lang="en-IN" sz="3200" b="1" dirty="0">
                <a:latin typeface="+mn-lt"/>
              </a:rPr>
              <a:t>Hierarchy of Internal tables:</a:t>
            </a:r>
          </a:p>
        </p:txBody>
      </p:sp>
      <p:pic>
        <p:nvPicPr>
          <p:cNvPr id="12291" name="Picture 2">
            <a:extLst>
              <a:ext uri="{FF2B5EF4-FFF2-40B4-BE49-F238E27FC236}">
                <a16:creationId xmlns:a16="http://schemas.microsoft.com/office/drawing/2014/main" id="{47D9EB01-8E0A-FEAA-5128-8121F2ED7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1447801"/>
            <a:ext cx="4875213"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BE1B043-9FE2-D481-95DF-4A6D3659D991}"/>
              </a:ext>
            </a:extLst>
          </p:cNvPr>
          <p:cNvSpPr txBox="1"/>
          <p:nvPr/>
        </p:nvSpPr>
        <p:spPr>
          <a:xfrm>
            <a:off x="2228850" y="4776788"/>
            <a:ext cx="7562850" cy="1662112"/>
          </a:xfrm>
          <a:prstGeom prst="rect">
            <a:avLst/>
          </a:prstGeom>
          <a:noFill/>
        </p:spPr>
        <p:txBody>
          <a:bodyPr>
            <a:spAutoFit/>
          </a:bodyPr>
          <a:lstStyle/>
          <a:p>
            <a:pPr>
              <a:defRPr/>
            </a:pPr>
            <a:r>
              <a:rPr lang="en-US" sz="2100" dirty="0">
                <a:solidFill>
                  <a:srgbClr val="000000"/>
                </a:solidFill>
              </a:rPr>
              <a:t>In the real time most of the times we use standard internal table because we are working with data of data base table. In the data base there is no duplicate data. Sometimes we use Hashed internal tables. By default, internal table is standard internal table. </a:t>
            </a:r>
            <a:endParaRPr lang="en-IN" sz="2100" dirty="0"/>
          </a:p>
          <a:p>
            <a:pPr>
              <a:defRPr/>
            </a:pPr>
            <a:endParaRPr lang="en-I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BFC0-936E-36AA-2E96-CA333565B524}"/>
              </a:ext>
            </a:extLst>
          </p:cNvPr>
          <p:cNvSpPr>
            <a:spLocks noGrp="1"/>
          </p:cNvSpPr>
          <p:nvPr>
            <p:ph type="title"/>
          </p:nvPr>
        </p:nvSpPr>
        <p:spPr>
          <a:xfrm>
            <a:off x="2152650" y="3657601"/>
            <a:ext cx="7886700" cy="454025"/>
          </a:xfrm>
        </p:spPr>
        <p:txBody>
          <a:bodyPr/>
          <a:lstStyle/>
          <a:p>
            <a:pPr algn="l">
              <a:defRPr/>
            </a:pPr>
            <a:r>
              <a:rPr lang="en-IN" sz="3600" b="1" dirty="0">
                <a:latin typeface="+mn-lt"/>
              </a:rPr>
              <a:t>Joins:</a:t>
            </a:r>
            <a:br>
              <a:rPr lang="en-IN" sz="3600" b="1" dirty="0">
                <a:latin typeface="+mn-lt"/>
              </a:rPr>
            </a:br>
            <a:br>
              <a:rPr lang="en-IN" dirty="0"/>
            </a:br>
            <a:r>
              <a:rPr lang="en-IN" dirty="0">
                <a:latin typeface="+mn-lt"/>
              </a:rPr>
              <a:t>J</a:t>
            </a:r>
            <a:r>
              <a:rPr lang="en-US" dirty="0" err="1">
                <a:solidFill>
                  <a:srgbClr val="000000"/>
                </a:solidFill>
                <a:latin typeface="+mn-lt"/>
              </a:rPr>
              <a:t>oins</a:t>
            </a:r>
            <a:r>
              <a:rPr lang="en-US" dirty="0">
                <a:solidFill>
                  <a:srgbClr val="000000"/>
                </a:solidFill>
                <a:latin typeface="+mn-lt"/>
              </a:rPr>
              <a:t> are used to fetch the data from more than one table. It </a:t>
            </a:r>
            <a:r>
              <a:rPr lang="en-US" dirty="0">
                <a:latin typeface="+mn-lt"/>
              </a:rPr>
              <a:t>Joins</a:t>
            </a:r>
            <a:r>
              <a:rPr lang="en-US" dirty="0">
                <a:solidFill>
                  <a:srgbClr val="E2EEFF"/>
                </a:solidFill>
                <a:latin typeface="+mn-lt"/>
              </a:rPr>
              <a:t> </a:t>
            </a:r>
            <a:r>
              <a:rPr lang="en-US" dirty="0">
                <a:latin typeface="+mn-lt"/>
              </a:rPr>
              <a:t>the columns of two or more data sources in a results set in a join expression</a:t>
            </a:r>
            <a:br>
              <a:rPr lang="en-US" sz="2000" dirty="0">
                <a:latin typeface="Google Sans"/>
              </a:rPr>
            </a:br>
            <a:br>
              <a:rPr lang="en-US" sz="2000" dirty="0">
                <a:latin typeface="Google Sans"/>
              </a:rPr>
            </a:br>
            <a:r>
              <a:rPr lang="en-US" sz="3200" b="1" dirty="0">
                <a:latin typeface="+mn-lt"/>
              </a:rPr>
              <a:t>Types  of Joins:</a:t>
            </a:r>
            <a:br>
              <a:rPr lang="en-US" sz="2000" dirty="0">
                <a:latin typeface="Google Sans"/>
              </a:rPr>
            </a:br>
            <a:br>
              <a:rPr lang="en-US" sz="2000" dirty="0">
                <a:latin typeface="Google Sans"/>
              </a:rPr>
            </a:br>
            <a:r>
              <a:rPr lang="en-US" sz="2000" dirty="0">
                <a:latin typeface="Google Sans"/>
                <a:sym typeface="Wingdings" panose="05000000000000000000" pitchFamily="2" charset="2"/>
              </a:rPr>
              <a:t></a:t>
            </a:r>
            <a:r>
              <a:rPr lang="en-US" dirty="0">
                <a:latin typeface="+mn-lt"/>
              </a:rPr>
              <a:t>Inner Join.</a:t>
            </a:r>
            <a:br>
              <a:rPr lang="en-US" dirty="0">
                <a:latin typeface="+mn-lt"/>
              </a:rPr>
            </a:br>
            <a:r>
              <a:rPr lang="en-US" dirty="0">
                <a:latin typeface="+mn-lt"/>
                <a:sym typeface="Wingdings" panose="05000000000000000000" pitchFamily="2" charset="2"/>
              </a:rPr>
              <a:t></a:t>
            </a:r>
            <a:r>
              <a:rPr lang="en-US" dirty="0">
                <a:latin typeface="+mn-lt"/>
              </a:rPr>
              <a:t>Left Outer Join.</a:t>
            </a:r>
            <a:br>
              <a:rPr lang="en-US" dirty="0">
                <a:latin typeface="+mn-lt"/>
              </a:rPr>
            </a:br>
            <a:r>
              <a:rPr lang="en-US" dirty="0">
                <a:latin typeface="+mn-lt"/>
                <a:sym typeface="Wingdings" panose="05000000000000000000" pitchFamily="2" charset="2"/>
              </a:rPr>
              <a:t></a:t>
            </a:r>
            <a:r>
              <a:rPr lang="en-US" dirty="0">
                <a:latin typeface="+mn-lt"/>
              </a:rPr>
              <a:t>Right Outer Join.</a:t>
            </a:r>
            <a:br>
              <a:rPr lang="en-US" dirty="0">
                <a:latin typeface="+mn-lt"/>
              </a:rPr>
            </a:br>
            <a:r>
              <a:rPr lang="en-US" dirty="0">
                <a:latin typeface="+mn-lt"/>
                <a:sym typeface="Wingdings" panose="05000000000000000000" pitchFamily="2" charset="2"/>
              </a:rPr>
              <a:t></a:t>
            </a:r>
            <a:r>
              <a:rPr lang="en-US" dirty="0">
                <a:latin typeface="+mn-lt"/>
              </a:rPr>
              <a:t>Full Outer Join.</a:t>
            </a:r>
            <a:br>
              <a:rPr lang="en-US" dirty="0">
                <a:latin typeface="+mn-lt"/>
              </a:rPr>
            </a:br>
            <a:r>
              <a:rPr lang="en-US" dirty="0">
                <a:latin typeface="+mn-lt"/>
                <a:sym typeface="Wingdings" panose="05000000000000000000" pitchFamily="2" charset="2"/>
              </a:rPr>
              <a:t></a:t>
            </a:r>
            <a:r>
              <a:rPr lang="en-US" dirty="0">
                <a:latin typeface="+mn-lt"/>
              </a:rPr>
              <a:t>Referential Join.</a:t>
            </a:r>
            <a:br>
              <a:rPr lang="en-US" dirty="0">
                <a:latin typeface="+mn-lt"/>
              </a:rPr>
            </a:br>
            <a:r>
              <a:rPr lang="en-US" dirty="0">
                <a:latin typeface="+mn-lt"/>
                <a:sym typeface="Wingdings" panose="05000000000000000000" pitchFamily="2" charset="2"/>
              </a:rPr>
              <a:t></a:t>
            </a:r>
            <a:r>
              <a:rPr lang="en-US" dirty="0">
                <a:latin typeface="+mn-lt"/>
              </a:rPr>
              <a:t>Text Join.</a:t>
            </a:r>
            <a:br>
              <a:rPr lang="en-US" sz="1600" dirty="0">
                <a:latin typeface="arial" panose="020B0604020202020204" pitchFamily="34" charset="0"/>
              </a:rPr>
            </a:br>
            <a:br>
              <a:rPr lang="en-US" sz="2000" dirty="0">
                <a:latin typeface="Google Sans"/>
              </a:rPr>
            </a:br>
            <a:br>
              <a:rPr lang="en-US" sz="2000" dirty="0">
                <a:latin typeface="Google Sans"/>
              </a:rPr>
            </a:br>
            <a:br>
              <a:rPr lang="en-US" sz="2400" dirty="0">
                <a:solidFill>
                  <a:srgbClr val="000000"/>
                </a:solidFill>
                <a:latin typeface="Times New Roman" panose="02020603050405020304" pitchFamily="18" charset="0"/>
              </a:rPr>
            </a:br>
            <a:endParaRPr lang="en-I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0DE3-7014-EE8F-3676-CA0595777C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09B4B67-0AA7-2691-3EFD-6194720D9FE5}"/>
              </a:ext>
            </a:extLst>
          </p:cNvPr>
          <p:cNvPicPr>
            <a:picLocks noChangeAspect="1"/>
          </p:cNvPicPr>
          <p:nvPr/>
        </p:nvPicPr>
        <p:blipFill>
          <a:blip r:embed="rId2"/>
          <a:stretch>
            <a:fillRect/>
          </a:stretch>
        </p:blipFill>
        <p:spPr>
          <a:xfrm>
            <a:off x="2190070" y="914401"/>
            <a:ext cx="7849280" cy="4907705"/>
          </a:xfrm>
          <a:prstGeom prst="rect">
            <a:avLst/>
          </a:prstGeom>
        </p:spPr>
      </p:pic>
    </p:spTree>
    <p:extLst>
      <p:ext uri="{BB962C8B-B14F-4D97-AF65-F5344CB8AC3E}">
        <p14:creationId xmlns:p14="http://schemas.microsoft.com/office/powerpoint/2010/main" val="1210843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CEE5-3A1D-2F17-1926-E94D58024AF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021A4EB-EC84-0488-D941-31FC002CDDB6}"/>
              </a:ext>
            </a:extLst>
          </p:cNvPr>
          <p:cNvPicPr>
            <a:picLocks noChangeAspect="1"/>
          </p:cNvPicPr>
          <p:nvPr/>
        </p:nvPicPr>
        <p:blipFill>
          <a:blip r:embed="rId2"/>
          <a:stretch>
            <a:fillRect/>
          </a:stretch>
        </p:blipFill>
        <p:spPr>
          <a:xfrm>
            <a:off x="2220894" y="891320"/>
            <a:ext cx="7750212" cy="5075360"/>
          </a:xfrm>
          <a:prstGeom prst="rect">
            <a:avLst/>
          </a:prstGeom>
        </p:spPr>
      </p:pic>
    </p:spTree>
    <p:extLst>
      <p:ext uri="{BB962C8B-B14F-4D97-AF65-F5344CB8AC3E}">
        <p14:creationId xmlns:p14="http://schemas.microsoft.com/office/powerpoint/2010/main" val="4217611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072A-012B-320A-49FC-B552AD2E0E3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405F6D-D3F9-5BA2-3A2C-DBF26C08A736}"/>
              </a:ext>
            </a:extLst>
          </p:cNvPr>
          <p:cNvPicPr>
            <a:picLocks noChangeAspect="1"/>
          </p:cNvPicPr>
          <p:nvPr/>
        </p:nvPicPr>
        <p:blipFill>
          <a:blip r:embed="rId2"/>
          <a:stretch>
            <a:fillRect/>
          </a:stretch>
        </p:blipFill>
        <p:spPr>
          <a:xfrm>
            <a:off x="1905000" y="762001"/>
            <a:ext cx="7917866" cy="4968671"/>
          </a:xfrm>
          <a:prstGeom prst="rect">
            <a:avLst/>
          </a:prstGeom>
        </p:spPr>
      </p:pic>
    </p:spTree>
    <p:extLst>
      <p:ext uri="{BB962C8B-B14F-4D97-AF65-F5344CB8AC3E}">
        <p14:creationId xmlns:p14="http://schemas.microsoft.com/office/powerpoint/2010/main" val="4172199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8FE9-55A4-AE14-31D3-4E4C6CD36D0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C75ADDE-AEA7-DDBE-4637-2795115F2D80}"/>
              </a:ext>
            </a:extLst>
          </p:cNvPr>
          <p:cNvPicPr>
            <a:picLocks noChangeAspect="1"/>
          </p:cNvPicPr>
          <p:nvPr/>
        </p:nvPicPr>
        <p:blipFill rotWithShape="1">
          <a:blip r:embed="rId2"/>
          <a:srcRect l="3839"/>
          <a:stretch/>
        </p:blipFill>
        <p:spPr>
          <a:xfrm>
            <a:off x="2181225" y="914401"/>
            <a:ext cx="7635578" cy="5113463"/>
          </a:xfrm>
          <a:prstGeom prst="rect">
            <a:avLst/>
          </a:prstGeom>
        </p:spPr>
      </p:pic>
    </p:spTree>
    <p:extLst>
      <p:ext uri="{BB962C8B-B14F-4D97-AF65-F5344CB8AC3E}">
        <p14:creationId xmlns:p14="http://schemas.microsoft.com/office/powerpoint/2010/main" val="2147527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a:spLocks noGrp="1" noRot="1" noChangeAspect="1" noMove="1" noResize="1" noEditPoints="1" noAdjustHandles="1" noChangeArrowheads="1" noChangeShapeType="1" noTextEdit="1"/>
          </p:cNvSpPr>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idx="4294967295"/>
          </p:nvPr>
        </p:nvSpPr>
        <p:spPr>
          <a:xfrm>
            <a:off x="2675704" y="2508903"/>
            <a:ext cx="7080738" cy="1518976"/>
          </a:xfrm>
        </p:spPr>
        <p:txBody>
          <a:bodyPr vert="horz" lIns="91440" tIns="45720" rIns="91440" bIns="45720" rtlCol="0" anchor="ctr">
            <a:normAutofit/>
          </a:bodyPr>
          <a:lstStyle/>
          <a:p>
            <a:pPr algn="ctr"/>
            <a:r>
              <a:rPr lang="en-US" sz="5400" b="1" dirty="0">
                <a:solidFill>
                  <a:schemeClr val="bg1">
                    <a:lumMod val="95000"/>
                    <a:lumOff val="5000"/>
                  </a:schemeClr>
                </a:solidFill>
              </a:rPr>
              <a:t>SAP </a:t>
            </a:r>
            <a:r>
              <a:rPr lang="en-US" sz="5400" b="1">
                <a:solidFill>
                  <a:schemeClr val="bg1">
                    <a:lumMod val="95000"/>
                    <a:lumOff val="5000"/>
                  </a:schemeClr>
                </a:solidFill>
              </a:rPr>
              <a:t>ABAP Events</a:t>
            </a:r>
            <a:endParaRPr lang="en-US" sz="5400" b="1" dirty="0">
              <a:solidFill>
                <a:schemeClr val="bg1">
                  <a:lumMod val="95000"/>
                  <a:lumOff val="5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471" y="148648"/>
            <a:ext cx="11090329" cy="454667"/>
          </a:xfrm>
        </p:spPr>
        <p:txBody>
          <a:bodyPr/>
          <a:lstStyle/>
          <a:p>
            <a:r>
              <a:rPr lang="en-US" sz="3600" b="1" dirty="0"/>
              <a:t>ABAP</a:t>
            </a:r>
          </a:p>
        </p:txBody>
      </p:sp>
      <p:sp>
        <p:nvSpPr>
          <p:cNvPr id="7" name="Text Box 6"/>
          <p:cNvSpPr txBox="1"/>
          <p:nvPr/>
        </p:nvSpPr>
        <p:spPr>
          <a:xfrm>
            <a:off x="490349" y="1843950"/>
            <a:ext cx="11633200" cy="584775"/>
          </a:xfrm>
          <a:prstGeom prst="rect">
            <a:avLst/>
          </a:prstGeom>
          <a:noFill/>
        </p:spPr>
        <p:txBody>
          <a:bodyPr wrap="square" rtlCol="0">
            <a:spAutoFit/>
          </a:bodyPr>
          <a:lstStyle/>
          <a:p>
            <a:pPr indent="0" algn="l">
              <a:buFont typeface="Arial" panose="020B0604020202020204" pitchFamily="34" charset="0"/>
              <a:buNone/>
            </a:pPr>
            <a:r>
              <a:rPr lang="en-US" sz="3200" b="0" i="0" dirty="0">
                <a:solidFill>
                  <a:srgbClr val="222222"/>
                </a:solidFill>
                <a:effectLst/>
              </a:rPr>
              <a:t>    </a:t>
            </a:r>
            <a:endParaRPr lang="en-US" sz="2000" dirty="0"/>
          </a:p>
        </p:txBody>
      </p:sp>
      <p:sp>
        <p:nvSpPr>
          <p:cNvPr id="2" name="Title 1">
            <a:extLst>
              <a:ext uri="{FF2B5EF4-FFF2-40B4-BE49-F238E27FC236}">
                <a16:creationId xmlns:a16="http://schemas.microsoft.com/office/drawing/2014/main" id="{BE15763D-7DDE-9CC1-3283-950243D2E66C}"/>
              </a:ext>
            </a:extLst>
          </p:cNvPr>
          <p:cNvSpPr txBox="1">
            <a:spLocks/>
          </p:cNvSpPr>
          <p:nvPr/>
        </p:nvSpPr>
        <p:spPr>
          <a:xfrm>
            <a:off x="630382" y="81077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baseline="0">
                <a:solidFill>
                  <a:schemeClr val="tx1"/>
                </a:solidFill>
                <a:latin typeface="+mj-lt"/>
                <a:ea typeface="+mj-ea"/>
                <a:cs typeface="+mj-cs"/>
              </a:defRPr>
            </a:lvl1pPr>
          </a:lstStyle>
          <a:p>
            <a:pPr algn="ctr"/>
            <a:r>
              <a:rPr lang="en-US" sz="5400" b="1" dirty="0">
                <a:latin typeface="+mn-lt"/>
              </a:rPr>
              <a:t>EVENTS</a:t>
            </a:r>
            <a:endParaRPr lang="en-IN" sz="5400" b="1" dirty="0">
              <a:latin typeface="+mn-lt"/>
            </a:endParaRPr>
          </a:p>
        </p:txBody>
      </p:sp>
      <p:sp>
        <p:nvSpPr>
          <p:cNvPr id="4" name="Content Placeholder 2">
            <a:extLst>
              <a:ext uri="{FF2B5EF4-FFF2-40B4-BE49-F238E27FC236}">
                <a16:creationId xmlns:a16="http://schemas.microsoft.com/office/drawing/2014/main" id="{7FB886C9-B4FE-8C34-55E4-55F1752E7CDF}"/>
              </a:ext>
            </a:extLst>
          </p:cNvPr>
          <p:cNvSpPr txBox="1">
            <a:spLocks/>
          </p:cNvSpPr>
          <p:nvPr/>
        </p:nvSpPr>
        <p:spPr>
          <a:xfrm>
            <a:off x="838200" y="184395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en-IN" dirty="0">
              <a:latin typeface="Tahoma" pitchFamily="34" charset="0"/>
              <a:ea typeface="Tahoma" pitchFamily="34" charset="0"/>
              <a:cs typeface="Tahoma" pitchFamily="34" charset="0"/>
            </a:endParaRPr>
          </a:p>
          <a:p>
            <a:pPr marL="0" indent="0">
              <a:spcBef>
                <a:spcPts val="0"/>
              </a:spcBef>
              <a:buFont typeface="Arial" panose="020B0604020202020204" pitchFamily="34" charset="0"/>
              <a:buNone/>
              <a:defRPr/>
            </a:pPr>
            <a:r>
              <a:rPr lang="en-IN" dirty="0">
                <a:latin typeface="Tahoma" pitchFamily="34" charset="0"/>
                <a:ea typeface="Tahoma" pitchFamily="34" charset="0"/>
                <a:cs typeface="Tahoma" pitchFamily="34" charset="0"/>
              </a:rPr>
              <a:t>	</a:t>
            </a:r>
          </a:p>
          <a:p>
            <a:pPr marL="342900" indent="-342900">
              <a:spcBef>
                <a:spcPts val="0"/>
              </a:spcBef>
              <a:buFont typeface="Wingdings" pitchFamily="2" charset="2"/>
              <a:buChar char="ü"/>
              <a:defRPr/>
            </a:pPr>
            <a:r>
              <a:rPr lang="en-IN" dirty="0">
                <a:latin typeface="Tahoma" pitchFamily="34" charset="0"/>
                <a:ea typeface="Tahoma" pitchFamily="34" charset="0"/>
                <a:cs typeface="Tahoma" pitchFamily="34" charset="0"/>
              </a:rPr>
              <a:t>It is used to trigger some actions.</a:t>
            </a:r>
          </a:p>
          <a:p>
            <a:pPr>
              <a:spcBef>
                <a:spcPts val="0"/>
              </a:spcBef>
              <a:defRPr/>
            </a:pPr>
            <a:endParaRPr lang="en-IN" dirty="0">
              <a:latin typeface="Tahoma" pitchFamily="34" charset="0"/>
              <a:ea typeface="Tahoma" pitchFamily="34" charset="0"/>
              <a:cs typeface="Tahoma" pitchFamily="34" charset="0"/>
            </a:endParaRPr>
          </a:p>
          <a:p>
            <a:pPr marL="342900" indent="-342900">
              <a:spcBef>
                <a:spcPts val="0"/>
              </a:spcBef>
              <a:buFont typeface="Wingdings" pitchFamily="2" charset="2"/>
              <a:buChar char="ü"/>
              <a:defRPr/>
            </a:pPr>
            <a:r>
              <a:rPr lang="en-IN" dirty="0"/>
              <a:t>Events are ABAP processing blocks that are called by the</a:t>
            </a:r>
          </a:p>
          <a:p>
            <a:pPr marL="0" indent="0">
              <a:spcBef>
                <a:spcPts val="0"/>
              </a:spcBef>
              <a:buFont typeface="Arial" panose="020B0604020202020204" pitchFamily="34" charset="0"/>
              <a:buNone/>
              <a:defRPr/>
            </a:pPr>
            <a:r>
              <a:rPr lang="en-IN" dirty="0"/>
              <a:t>    runtime system in a particular order and processed sequentially.</a:t>
            </a:r>
          </a:p>
          <a:p>
            <a:pPr marL="342900" indent="-342900">
              <a:spcBef>
                <a:spcPts val="0"/>
              </a:spcBef>
              <a:buFont typeface="Wingdings" pitchFamily="2" charset="2"/>
              <a:buChar char="ü"/>
              <a:defRPr/>
            </a:pPr>
            <a:endParaRPr lang="en-IN" dirty="0">
              <a:latin typeface="Tahoma" pitchFamily="34" charset="0"/>
              <a:ea typeface="Tahoma" pitchFamily="34" charset="0"/>
              <a:cs typeface="Tahoma" pitchFamily="34" charset="0"/>
            </a:endParaRPr>
          </a:p>
          <a:p>
            <a:endParaRPr lang="en-IN" dirty="0"/>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6525</Words>
  <Application>Microsoft Office PowerPoint</Application>
  <PresentationFormat>Widescreen</PresentationFormat>
  <Paragraphs>723</Paragraphs>
  <Slides>112</Slides>
  <Notes>88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112</vt:i4>
      </vt:variant>
    </vt:vector>
  </HeadingPairs>
  <TitlesOfParts>
    <vt:vector size="129" baseType="lpstr">
      <vt:lpstr>Arial</vt:lpstr>
      <vt:lpstr>Arial</vt:lpstr>
      <vt:lpstr>Baskerville Old Face</vt:lpstr>
      <vt:lpstr>BentonSans-Book</vt:lpstr>
      <vt:lpstr>Calibri</vt:lpstr>
      <vt:lpstr>Calibri Light</vt:lpstr>
      <vt:lpstr>Comic Sans MS</vt:lpstr>
      <vt:lpstr>Courier New</vt:lpstr>
      <vt:lpstr>Google Sans</vt:lpstr>
      <vt:lpstr>Source Sans Pro</vt:lpstr>
      <vt:lpstr>Tahoma</vt:lpstr>
      <vt:lpstr>Times New Roman</vt:lpstr>
      <vt:lpstr>TimesNewRomanPSMT</vt:lpstr>
      <vt:lpstr>Wingdings</vt:lpstr>
      <vt:lpstr>Wingdings 3</vt:lpstr>
      <vt:lpstr>1_Office Theme</vt:lpstr>
      <vt:lpstr>2_Office Theme</vt:lpstr>
      <vt:lpstr>SAP ABAP - Introduction</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ABAP</vt:lpstr>
      <vt:lpstr>SAP ABAP DBMS &amp; RDMS</vt:lpstr>
      <vt:lpstr>ABAP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SAP ABAP Data Dictionary (DDIC) </vt:lpstr>
      <vt:lpstr>ABAP Data Dictionary (DDIC)</vt:lpstr>
      <vt:lpstr>ABAP Data Dictionary (DDIC)</vt:lpstr>
      <vt:lpstr>ABAP Data Dictionary (DDIC) - Tasks</vt:lpstr>
      <vt:lpstr>ABAP Data Dictionary (DDIC) - Tasks</vt:lpstr>
      <vt:lpstr>ABAP Data Dictionary Levels</vt:lpstr>
      <vt:lpstr>Data Dictionary Objects</vt:lpstr>
      <vt:lpstr>PowerPoint Presentation</vt:lpstr>
      <vt:lpstr>Database Tables</vt:lpstr>
      <vt:lpstr>Database Tables</vt:lpstr>
      <vt:lpstr>Database Tables</vt:lpstr>
      <vt:lpstr>Database Tables</vt:lpstr>
      <vt:lpstr>Database Tables</vt:lpstr>
      <vt:lpstr>Database Tables</vt:lpstr>
      <vt:lpstr>Views</vt:lpstr>
      <vt:lpstr>View Types</vt:lpstr>
      <vt:lpstr>Database View</vt:lpstr>
      <vt:lpstr>Projection View</vt:lpstr>
      <vt:lpstr>Maintanance View</vt:lpstr>
      <vt:lpstr>Help View</vt:lpstr>
      <vt:lpstr> Views</vt:lpstr>
      <vt:lpstr> Search Help</vt:lpstr>
      <vt:lpstr> Elementary Search Help</vt:lpstr>
      <vt:lpstr> Collective Search Help</vt:lpstr>
      <vt:lpstr>Search Help</vt:lpstr>
      <vt:lpstr>Lock Objects</vt:lpstr>
      <vt:lpstr>Lock Objects</vt:lpstr>
      <vt:lpstr>Type Groups</vt:lpstr>
      <vt:lpstr>Type Groups Syntax</vt:lpstr>
      <vt:lpstr>Data Type</vt:lpstr>
      <vt:lpstr>Data Type</vt:lpstr>
      <vt:lpstr>Domain</vt:lpstr>
      <vt:lpstr>SAP ABAP Tables and Joins</vt:lpstr>
      <vt:lpstr>What is Internal Table:  INTERNAL TABLE are used to obtain data from a fixed structure for dynamic use in ABAP. Each line in the internal table has the same field structure. The main use for internal tables is for storing and formatting data from a database table within a program.  What is Work area:  Work areas are single rows of data. They should have the same format as any of the internal tables. It is used to process the data in an internal table one line at a time </vt:lpstr>
      <vt:lpstr>Difference between Internal Table and Work area:  </vt:lpstr>
      <vt:lpstr>Types of Internal tables:  There are three types of Internal tables. They are Standard Sorted Hashed  Standard and sorted tables are known as Indexed tables</vt:lpstr>
      <vt:lpstr>Standard Internal Table:   This is the most appropriate type if you are going to address the     individual table entries using the index.  It accepts the duplicate records.   Here all fields are non-unique.   Passing data from work area to internal table is always through Append keyword.   Searching of a record is linear search  Syntax - Data &lt;Internal Table&gt; like standard table of &lt;work area&gt;. </vt:lpstr>
      <vt:lpstr>Sorted Internal table  This is the most appropriate type if you need a table which is sorted as you fill it.  It may or mayn’t accept the duplicate.   Here, we must specify at least one filed as unique \ non-unique.   Pushing data from work area to internal table is always through Insert keyword.   Searching of a record is Binary search   Syntax - Data &lt;Internal Table&gt; like sorted table of &lt;work area&gt; with unique / non-unique key &lt;field&gt; ----  </vt:lpstr>
      <vt:lpstr>Hashed table:  This is the most appropriate type for any table where the main operation is key access. It won’t accept the duplicate records   Here we must specify at least one filed as unique   Pushing data from work area to internal table is always through Collect keyword.  Searching of a record is by using Hash algorithm.   Syntax - Data &lt;internal table&gt; like Hashed table of &lt;work area&gt; with unique &lt;field1&gt; &lt;field2&gt; --.    </vt:lpstr>
      <vt:lpstr>Hierarchy of Internal tables:</vt:lpstr>
      <vt:lpstr>Joins:  Joins are used to fetch the data from more than one table. It Joins the columns of two or more data sources in a results set in a join expression  Types  of Joins:  Inner Join. Left Outer Join. Right Outer Join. Full Outer Join. Referential Join. Text Join.    </vt:lpstr>
      <vt:lpstr>PowerPoint Presentation</vt:lpstr>
      <vt:lpstr>PowerPoint Presentation</vt:lpstr>
      <vt:lpstr>PowerPoint Presentation</vt:lpstr>
      <vt:lpstr>PowerPoint Presentation</vt:lpstr>
      <vt:lpstr>SAP ABAP Events</vt:lpstr>
      <vt:lpstr>ABAP</vt:lpstr>
      <vt:lpstr>ABAP</vt:lpstr>
      <vt:lpstr>ABAP</vt:lpstr>
      <vt:lpstr>ABAP</vt:lpstr>
      <vt:lpstr>ABAP</vt:lpstr>
      <vt:lpstr>ABAP</vt:lpstr>
      <vt:lpstr>ABAP</vt:lpstr>
      <vt:lpstr>ABAP</vt:lpstr>
      <vt:lpstr>ABAP</vt:lpstr>
      <vt:lpstr>ABAP</vt:lpstr>
      <vt:lpstr>ABAP</vt:lpstr>
      <vt:lpstr>ABAP</vt:lpstr>
      <vt:lpstr>ABAP</vt:lpstr>
      <vt:lpstr>ABAP</vt:lpstr>
    </vt:vector>
  </TitlesOfParts>
  <Company>ERPL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SAP S/4 HANA</dc:title>
  <dc:subject>Fresher Induction Slide Deck</dc:subject>
  <dc:creator>Sakthi</dc:creator>
  <cp:lastModifiedBy>Desktop  Office 1</cp:lastModifiedBy>
  <cp:revision>342</cp:revision>
  <dcterms:created xsi:type="dcterms:W3CDTF">2020-11-23T16:17:00Z</dcterms:created>
  <dcterms:modified xsi:type="dcterms:W3CDTF">2023-03-22T05:40:32Z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0x010100F793286B45578040A2E05D1E41C54927</vt:lpwstr>
  </property>
  <property fmtid="{D5CDD505-2E9C-101B-9397-08002B2CF9AE}" pid="3" name="ICV">
    <vt:lpwstr>13F61489F7FD4B62B4B691487B9D794D</vt:lpwstr>
  </property>
  <property fmtid="{D5CDD505-2E9C-101B-9397-08002B2CF9AE}" pid="4" name="KSOProductBuildVer">
    <vt:lpwstr>1033-11.2.0.11214</vt:lpwstr>
  </property>
</Properties>
</file>